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7.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9.xml" ContentType="application/vnd.openxmlformats-officedocument.presentationml.notesSl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48"/>
  </p:notesMasterIdLst>
  <p:sldIdLst>
    <p:sldId id="257" r:id="rId2"/>
    <p:sldId id="258" r:id="rId3"/>
    <p:sldId id="259" r:id="rId4"/>
    <p:sldId id="260" r:id="rId5"/>
    <p:sldId id="315" r:id="rId6"/>
    <p:sldId id="270" r:id="rId7"/>
    <p:sldId id="271" r:id="rId8"/>
    <p:sldId id="272" r:id="rId9"/>
    <p:sldId id="273" r:id="rId10"/>
    <p:sldId id="274" r:id="rId11"/>
    <p:sldId id="275" r:id="rId12"/>
    <p:sldId id="276" r:id="rId13"/>
    <p:sldId id="277" r:id="rId14"/>
    <p:sldId id="278" r:id="rId15"/>
    <p:sldId id="279" r:id="rId16"/>
    <p:sldId id="280" r:id="rId17"/>
    <p:sldId id="305"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306" r:id="rId33"/>
    <p:sldId id="296" r:id="rId34"/>
    <p:sldId id="297" r:id="rId35"/>
    <p:sldId id="298" r:id="rId36"/>
    <p:sldId id="299" r:id="rId37"/>
    <p:sldId id="300" r:id="rId38"/>
    <p:sldId id="314" r:id="rId39"/>
    <p:sldId id="302" r:id="rId40"/>
    <p:sldId id="307" r:id="rId41"/>
    <p:sldId id="303" r:id="rId42"/>
    <p:sldId id="308" r:id="rId43"/>
    <p:sldId id="311" r:id="rId44"/>
    <p:sldId id="312" r:id="rId45"/>
    <p:sldId id="313" r:id="rId46"/>
    <p:sldId id="31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4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84522" autoAdjust="0"/>
  </p:normalViewPr>
  <p:slideViewPr>
    <p:cSldViewPr snapToGrid="0">
      <p:cViewPr varScale="1">
        <p:scale>
          <a:sx n="81" d="100"/>
          <a:sy n="81" d="100"/>
        </p:scale>
        <p:origin x="12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Land Only</c:v>
                </c:pt>
              </c:strCache>
            </c:strRef>
          </c:tx>
          <c:spPr>
            <a:ln w="28575" cap="rnd">
              <a:solidFill>
                <a:schemeClr val="accent1"/>
              </a:solidFill>
              <a:round/>
            </a:ln>
            <a:effectLst/>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Sheet1!$B$2:$B$20</c:f>
              <c:numCache>
                <c:formatCode>0%</c:formatCode>
                <c:ptCount val="19"/>
                <c:pt idx="0">
                  <c:v>0.95740000000000003</c:v>
                </c:pt>
                <c:pt idx="1">
                  <c:v>0.92179999999999995</c:v>
                </c:pt>
                <c:pt idx="2">
                  <c:v>0.88449999999999995</c:v>
                </c:pt>
                <c:pt idx="3">
                  <c:v>0.84450000000000003</c:v>
                </c:pt>
                <c:pt idx="4">
                  <c:v>0.82230000000000003</c:v>
                </c:pt>
                <c:pt idx="5">
                  <c:v>0.78559999999999997</c:v>
                </c:pt>
                <c:pt idx="6">
                  <c:v>0.73370000000000002</c:v>
                </c:pt>
                <c:pt idx="7">
                  <c:v>0.60719999999999996</c:v>
                </c:pt>
                <c:pt idx="8">
                  <c:v>0.49309999999999998</c:v>
                </c:pt>
                <c:pt idx="9">
                  <c:v>0.47739999999999999</c:v>
                </c:pt>
                <c:pt idx="10">
                  <c:v>0.46039999999999998</c:v>
                </c:pt>
                <c:pt idx="11">
                  <c:v>0.41689999999999999</c:v>
                </c:pt>
                <c:pt idx="12">
                  <c:v>0.38159999999999999</c:v>
                </c:pt>
                <c:pt idx="13">
                  <c:v>0.32229999999999998</c:v>
                </c:pt>
                <c:pt idx="14">
                  <c:v>0.29930000000000001</c:v>
                </c:pt>
                <c:pt idx="15">
                  <c:v>0.27310000000000001</c:v>
                </c:pt>
                <c:pt idx="16">
                  <c:v>0.23760000000000001</c:v>
                </c:pt>
                <c:pt idx="17">
                  <c:v>0.2288</c:v>
                </c:pt>
                <c:pt idx="18">
                  <c:v>0.19889999999999999</c:v>
                </c:pt>
              </c:numCache>
            </c:numRef>
          </c:val>
          <c:smooth val="0"/>
          <c:extLst>
            <c:ext xmlns:c16="http://schemas.microsoft.com/office/drawing/2014/chart" uri="{C3380CC4-5D6E-409C-BE32-E72D297353CC}">
              <c16:uniqueId val="{00000000-86EC-4162-965E-86A8FE692433}"/>
            </c:ext>
          </c:extLst>
        </c:ser>
        <c:ser>
          <c:idx val="1"/>
          <c:order val="1"/>
          <c:tx>
            <c:strRef>
              <c:f>Sheet1!$C$1</c:f>
              <c:strCache>
                <c:ptCount val="1"/>
                <c:pt idx="0">
                  <c:v>Cell Only</c:v>
                </c:pt>
              </c:strCache>
            </c:strRef>
          </c:tx>
          <c:spPr>
            <a:ln w="28575" cap="rnd">
              <a:solidFill>
                <a:schemeClr val="accent2"/>
              </a:solidFill>
              <a:round/>
            </a:ln>
            <a:effectLst/>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Sheet1!$C$2:$C$20</c:f>
              <c:numCache>
                <c:formatCode>0%</c:formatCode>
                <c:ptCount val="19"/>
                <c:pt idx="0">
                  <c:v>5.0000000000000001E-4</c:v>
                </c:pt>
                <c:pt idx="1">
                  <c:v>8.9999999999999998E-4</c:v>
                </c:pt>
                <c:pt idx="2">
                  <c:v>1.4E-3</c:v>
                </c:pt>
                <c:pt idx="3">
                  <c:v>1.1999999999999999E-3</c:v>
                </c:pt>
                <c:pt idx="4">
                  <c:v>2.2000000000000001E-3</c:v>
                </c:pt>
                <c:pt idx="5">
                  <c:v>2.5000000000000001E-3</c:v>
                </c:pt>
                <c:pt idx="6">
                  <c:v>4.8999999999999998E-3</c:v>
                </c:pt>
                <c:pt idx="7">
                  <c:v>1.0699999999999999E-2</c:v>
                </c:pt>
                <c:pt idx="8">
                  <c:v>2.69E-2</c:v>
                </c:pt>
                <c:pt idx="9">
                  <c:v>4.7100000000000003E-2</c:v>
                </c:pt>
                <c:pt idx="10">
                  <c:v>6.8000000000000005E-2</c:v>
                </c:pt>
                <c:pt idx="11">
                  <c:v>9.2399999999999996E-2</c:v>
                </c:pt>
                <c:pt idx="12">
                  <c:v>0.12280000000000001</c:v>
                </c:pt>
                <c:pt idx="13">
                  <c:v>0.1638</c:v>
                </c:pt>
                <c:pt idx="14">
                  <c:v>0.1996</c:v>
                </c:pt>
                <c:pt idx="15">
                  <c:v>0.2384</c:v>
                </c:pt>
                <c:pt idx="16">
                  <c:v>0.28510000000000002</c:v>
                </c:pt>
                <c:pt idx="17">
                  <c:v>0.33119999999999999</c:v>
                </c:pt>
                <c:pt idx="18">
                  <c:v>0.3629</c:v>
                </c:pt>
              </c:numCache>
            </c:numRef>
          </c:val>
          <c:smooth val="0"/>
          <c:extLst>
            <c:ext xmlns:c16="http://schemas.microsoft.com/office/drawing/2014/chart" uri="{C3380CC4-5D6E-409C-BE32-E72D297353CC}">
              <c16:uniqueId val="{00000001-86EC-4162-965E-86A8FE692433}"/>
            </c:ext>
          </c:extLst>
        </c:ser>
        <c:ser>
          <c:idx val="2"/>
          <c:order val="2"/>
          <c:tx>
            <c:strRef>
              <c:f>Sheet1!$D$1</c:f>
              <c:strCache>
                <c:ptCount val="1"/>
                <c:pt idx="0">
                  <c:v>Both</c:v>
                </c:pt>
              </c:strCache>
            </c:strRef>
          </c:tx>
          <c:spPr>
            <a:ln w="28575" cap="rnd">
              <a:solidFill>
                <a:schemeClr val="accent3"/>
              </a:solidFill>
              <a:round/>
            </a:ln>
            <a:effectLst/>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Sheet1!$D$2:$D$20</c:f>
              <c:numCache>
                <c:formatCode>0%</c:formatCode>
                <c:ptCount val="19"/>
                <c:pt idx="0">
                  <c:v>3.4000000000000002E-2</c:v>
                </c:pt>
                <c:pt idx="1">
                  <c:v>6.9500000000000006E-2</c:v>
                </c:pt>
                <c:pt idx="2">
                  <c:v>0.1014</c:v>
                </c:pt>
                <c:pt idx="3">
                  <c:v>0.13689999999999999</c:v>
                </c:pt>
                <c:pt idx="4">
                  <c:v>0.16420000000000001</c:v>
                </c:pt>
                <c:pt idx="5">
                  <c:v>0.19989999999999999</c:v>
                </c:pt>
                <c:pt idx="6">
                  <c:v>0.24990000000000001</c:v>
                </c:pt>
                <c:pt idx="7">
                  <c:v>0.37580000000000002</c:v>
                </c:pt>
                <c:pt idx="8">
                  <c:v>0.48</c:v>
                </c:pt>
                <c:pt idx="9">
                  <c:v>0.47549999999999998</c:v>
                </c:pt>
                <c:pt idx="10">
                  <c:v>0.47149999999999997</c:v>
                </c:pt>
                <c:pt idx="11">
                  <c:v>0.49049999999999999</c:v>
                </c:pt>
                <c:pt idx="12">
                  <c:v>0.4909</c:v>
                </c:pt>
                <c:pt idx="13">
                  <c:v>0.51259999999999994</c:v>
                </c:pt>
                <c:pt idx="14">
                  <c:v>0.49740000000000001</c:v>
                </c:pt>
                <c:pt idx="15">
                  <c:v>0.4859</c:v>
                </c:pt>
                <c:pt idx="16">
                  <c:v>0.47749999999999998</c:v>
                </c:pt>
                <c:pt idx="17">
                  <c:v>0.43680000000000002</c:v>
                </c:pt>
                <c:pt idx="18">
                  <c:v>0.43490000000000001</c:v>
                </c:pt>
              </c:numCache>
            </c:numRef>
          </c:val>
          <c:smooth val="0"/>
          <c:extLst>
            <c:ext xmlns:c16="http://schemas.microsoft.com/office/drawing/2014/chart" uri="{C3380CC4-5D6E-409C-BE32-E72D297353CC}">
              <c16:uniqueId val="{00000002-86EC-4162-965E-86A8FE692433}"/>
            </c:ext>
          </c:extLst>
        </c:ser>
        <c:dLbls>
          <c:showLegendKey val="0"/>
          <c:showVal val="0"/>
          <c:showCatName val="0"/>
          <c:showSerName val="0"/>
          <c:showPercent val="0"/>
          <c:showBubbleSize val="0"/>
        </c:dLbls>
        <c:smooth val="0"/>
        <c:axId val="479569120"/>
        <c:axId val="479570688"/>
      </c:lineChart>
      <c:catAx>
        <c:axId val="47956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9570688"/>
        <c:crosses val="autoZero"/>
        <c:auto val="1"/>
        <c:lblAlgn val="ctr"/>
        <c:lblOffset val="100"/>
        <c:noMultiLvlLbl val="0"/>
      </c:catAx>
      <c:valAx>
        <c:axId val="4795706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9569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73282771477526"/>
          <c:y val="0.15666729396993972"/>
          <c:w val="0.55947590759347177"/>
          <c:h val="0.67997073819077647"/>
        </c:manualLayout>
      </c:layout>
      <c:barChart>
        <c:barDir val="bar"/>
        <c:grouping val="clustered"/>
        <c:varyColors val="0"/>
        <c:ser>
          <c:idx val="0"/>
          <c:order val="0"/>
          <c:tx>
            <c:strRef>
              <c:f>Sheet1!$B$1</c:f>
              <c:strCache>
                <c:ptCount val="1"/>
                <c:pt idx="0">
                  <c:v>United States</c:v>
                </c:pt>
              </c:strCache>
            </c:strRef>
          </c:tx>
          <c:spPr>
            <a:solidFill>
              <a:srgbClr val="0070C0"/>
            </a:solidFill>
            <a:ln>
              <a:noFill/>
            </a:ln>
            <a:effectLst/>
          </c:spPr>
          <c:invertIfNegative val="0"/>
          <c:cat>
            <c:strRef>
              <c:f>Sheet1!$A$2:$A$7</c:f>
              <c:strCache>
                <c:ptCount val="6"/>
                <c:pt idx="0">
                  <c:v>Very Often</c:v>
                </c:pt>
                <c:pt idx="1">
                  <c:v>Often</c:v>
                </c:pt>
                <c:pt idx="2">
                  <c:v>Sometimes</c:v>
                </c:pt>
                <c:pt idx="3">
                  <c:v>Uncommon</c:v>
                </c:pt>
                <c:pt idx="4">
                  <c:v>Very Uncommon</c:v>
                </c:pt>
                <c:pt idx="5">
                  <c:v>Never</c:v>
                </c:pt>
              </c:strCache>
            </c:strRef>
          </c:cat>
          <c:val>
            <c:numRef>
              <c:f>Sheet1!$B$2:$B$7</c:f>
              <c:numCache>
                <c:formatCode>0%</c:formatCode>
                <c:ptCount val="6"/>
                <c:pt idx="0" formatCode="0.00%">
                  <c:v>3.3000000000000002E-2</c:v>
                </c:pt>
                <c:pt idx="1">
                  <c:v>0.1</c:v>
                </c:pt>
                <c:pt idx="2" formatCode="0.00%">
                  <c:v>0.46700000000000003</c:v>
                </c:pt>
                <c:pt idx="3" formatCode="0.00%">
                  <c:v>0.16700000000000001</c:v>
                </c:pt>
                <c:pt idx="4" formatCode="0.00%">
                  <c:v>0.16700000000000001</c:v>
                </c:pt>
                <c:pt idx="5" formatCode="0.00%">
                  <c:v>6.7000000000000004E-2</c:v>
                </c:pt>
              </c:numCache>
            </c:numRef>
          </c:val>
          <c:extLst>
            <c:ext xmlns:c16="http://schemas.microsoft.com/office/drawing/2014/chart" uri="{C3380CC4-5D6E-409C-BE32-E72D297353CC}">
              <c16:uniqueId val="{00000000-D404-4F94-A251-9C72DE3C8B7D}"/>
            </c:ext>
          </c:extLst>
        </c:ser>
        <c:ser>
          <c:idx val="1"/>
          <c:order val="1"/>
          <c:tx>
            <c:strRef>
              <c:f>Sheet1!$C$1</c:f>
              <c:strCache>
                <c:ptCount val="1"/>
                <c:pt idx="0">
                  <c:v>Japan</c:v>
                </c:pt>
              </c:strCache>
            </c:strRef>
          </c:tx>
          <c:spPr>
            <a:solidFill>
              <a:srgbClr val="FF0000"/>
            </a:solidFill>
            <a:ln>
              <a:noFill/>
            </a:ln>
            <a:effectLst/>
          </c:spPr>
          <c:invertIfNegative val="0"/>
          <c:cat>
            <c:strRef>
              <c:f>Sheet1!$A$2:$A$7</c:f>
              <c:strCache>
                <c:ptCount val="6"/>
                <c:pt idx="0">
                  <c:v>Very Often</c:v>
                </c:pt>
                <c:pt idx="1">
                  <c:v>Often</c:v>
                </c:pt>
                <c:pt idx="2">
                  <c:v>Sometimes</c:v>
                </c:pt>
                <c:pt idx="3">
                  <c:v>Uncommon</c:v>
                </c:pt>
                <c:pt idx="4">
                  <c:v>Very Uncommon</c:v>
                </c:pt>
                <c:pt idx="5">
                  <c:v>Never</c:v>
                </c:pt>
              </c:strCache>
            </c:strRef>
          </c:cat>
          <c:val>
            <c:numRef>
              <c:f>Sheet1!$C$2:$C$7</c:f>
              <c:numCache>
                <c:formatCode>0.00%</c:formatCode>
                <c:ptCount val="6"/>
                <c:pt idx="0">
                  <c:v>3.7999999999999999E-2</c:v>
                </c:pt>
                <c:pt idx="1">
                  <c:v>0.26900000000000002</c:v>
                </c:pt>
                <c:pt idx="2" formatCode="0%">
                  <c:v>0.5</c:v>
                </c:pt>
                <c:pt idx="3">
                  <c:v>3.7999999999999999E-2</c:v>
                </c:pt>
                <c:pt idx="4">
                  <c:v>7.6999999999999999E-2</c:v>
                </c:pt>
                <c:pt idx="5">
                  <c:v>7.6999999999999999E-2</c:v>
                </c:pt>
              </c:numCache>
            </c:numRef>
          </c:val>
          <c:extLst>
            <c:ext xmlns:c16="http://schemas.microsoft.com/office/drawing/2014/chart" uri="{C3380CC4-5D6E-409C-BE32-E72D297353CC}">
              <c16:uniqueId val="{00000001-D404-4F94-A251-9C72DE3C8B7D}"/>
            </c:ext>
          </c:extLst>
        </c:ser>
        <c:dLbls>
          <c:showLegendKey val="0"/>
          <c:showVal val="0"/>
          <c:showCatName val="0"/>
          <c:showSerName val="0"/>
          <c:showPercent val="0"/>
          <c:showBubbleSize val="0"/>
        </c:dLbls>
        <c:gapWidth val="150"/>
        <c:axId val="483504616"/>
        <c:axId val="483508144"/>
      </c:barChart>
      <c:catAx>
        <c:axId val="48350461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3508144"/>
        <c:crosses val="autoZero"/>
        <c:auto val="1"/>
        <c:lblAlgn val="ctr"/>
        <c:lblOffset val="100"/>
        <c:noMultiLvlLbl val="0"/>
      </c:catAx>
      <c:valAx>
        <c:axId val="483508144"/>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solidFill>
            <a:schemeClr val="tx1">
              <a:lumMod val="50000"/>
            </a:schemeClr>
          </a:solid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3504616"/>
        <c:crosses val="autoZero"/>
        <c:crossBetween val="between"/>
      </c:valAx>
      <c:spPr>
        <a:noFill/>
        <a:ln>
          <a:noFill/>
        </a:ln>
        <a:effectLst/>
      </c:spPr>
    </c:plotArea>
    <c:legend>
      <c:legendPos val="b"/>
      <c:layout>
        <c:manualLayout>
          <c:xMode val="edge"/>
          <c:yMode val="edge"/>
          <c:x val="3.943263676096305E-2"/>
          <c:y val="0.84994673583760949"/>
          <c:w val="0.32202819697985097"/>
          <c:h val="7.8576698695367722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427479254675023"/>
          <c:y val="2.4426352274859234E-2"/>
          <c:w val="0.57679936291582456"/>
          <c:h val="0.57753391057856884"/>
        </c:manualLayout>
      </c:layout>
      <c:bar3DChart>
        <c:barDir val="bar"/>
        <c:grouping val="percentStacked"/>
        <c:varyColors val="0"/>
        <c:ser>
          <c:idx val="0"/>
          <c:order val="0"/>
          <c:tx>
            <c:strRef>
              <c:f>Sheet1!$B$1</c:f>
              <c:strCache>
                <c:ptCount val="1"/>
                <c:pt idx="0">
                  <c:v>Responding to Non-Critical Message</c:v>
                </c:pt>
              </c:strCache>
            </c:strRef>
          </c:tx>
          <c:spPr>
            <a:solidFill>
              <a:srgbClr val="FF0000"/>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5385-4134-909E-045F0DD28533}"/>
              </c:ext>
            </c:extLst>
          </c:dPt>
          <c:dPt>
            <c:idx val="1"/>
            <c:invertIfNegative val="0"/>
            <c:bubble3D val="0"/>
            <c:spPr>
              <a:solidFill>
                <a:srgbClr val="FF0000"/>
              </a:solidFill>
              <a:ln>
                <a:noFill/>
              </a:ln>
              <a:effectLst/>
              <a:sp3d/>
            </c:spPr>
            <c:extLst>
              <c:ext xmlns:c16="http://schemas.microsoft.com/office/drawing/2014/chart" uri="{C3380CC4-5D6E-409C-BE32-E72D297353CC}">
                <c16:uniqueId val="{00000003-5385-4134-909E-045F0DD28533}"/>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USA</c:v>
                </c:pt>
                <c:pt idx="1">
                  <c:v>Japan</c:v>
                </c:pt>
              </c:strCache>
            </c:strRef>
          </c:cat>
          <c:val>
            <c:numRef>
              <c:f>Sheet1!$B$2:$B$3</c:f>
              <c:numCache>
                <c:formatCode>General</c:formatCode>
                <c:ptCount val="2"/>
                <c:pt idx="0">
                  <c:v>26.7</c:v>
                </c:pt>
                <c:pt idx="1">
                  <c:v>20</c:v>
                </c:pt>
              </c:numCache>
            </c:numRef>
          </c:val>
          <c:extLst>
            <c:ext xmlns:c16="http://schemas.microsoft.com/office/drawing/2014/chart" uri="{C3380CC4-5D6E-409C-BE32-E72D297353CC}">
              <c16:uniqueId val="{00000004-5385-4134-909E-045F0DD28533}"/>
            </c:ext>
          </c:extLst>
        </c:ser>
        <c:ser>
          <c:idx val="1"/>
          <c:order val="1"/>
          <c:tx>
            <c:strRef>
              <c:f>Sheet1!$C$1</c:f>
              <c:strCache>
                <c:ptCount val="1"/>
                <c:pt idx="0">
                  <c:v>Responding to Critical Message (Text or Email)</c:v>
                </c:pt>
              </c:strCache>
            </c:strRef>
          </c:tx>
          <c:spPr>
            <a:solidFill>
              <a:srgbClr val="00B0F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USA</c:v>
                </c:pt>
                <c:pt idx="1">
                  <c:v>Japan</c:v>
                </c:pt>
              </c:strCache>
            </c:strRef>
          </c:cat>
          <c:val>
            <c:numRef>
              <c:f>Sheet1!$C$2:$C$3</c:f>
              <c:numCache>
                <c:formatCode>General</c:formatCode>
                <c:ptCount val="2"/>
                <c:pt idx="0">
                  <c:v>30</c:v>
                </c:pt>
                <c:pt idx="1">
                  <c:v>32</c:v>
                </c:pt>
              </c:numCache>
            </c:numRef>
          </c:val>
          <c:extLst>
            <c:ext xmlns:c16="http://schemas.microsoft.com/office/drawing/2014/chart" uri="{C3380CC4-5D6E-409C-BE32-E72D297353CC}">
              <c16:uniqueId val="{00000005-5385-4134-909E-045F0DD28533}"/>
            </c:ext>
          </c:extLst>
        </c:ser>
        <c:ser>
          <c:idx val="2"/>
          <c:order val="2"/>
          <c:tx>
            <c:strRef>
              <c:f>Sheet1!$D$1</c:f>
              <c:strCache>
                <c:ptCount val="1"/>
                <c:pt idx="0">
                  <c:v>Viewing Social Medai</c:v>
                </c:pt>
              </c:strCache>
            </c:strRef>
          </c:tx>
          <c:spPr>
            <a:solidFill>
              <a:schemeClr val="accent3">
                <a:lumMod val="7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USA</c:v>
                </c:pt>
                <c:pt idx="1">
                  <c:v>Japan</c:v>
                </c:pt>
              </c:strCache>
            </c:strRef>
          </c:cat>
          <c:val>
            <c:numRef>
              <c:f>Sheet1!$D$2:$D$3</c:f>
              <c:numCache>
                <c:formatCode>General</c:formatCode>
                <c:ptCount val="2"/>
                <c:pt idx="0">
                  <c:v>16.7</c:v>
                </c:pt>
                <c:pt idx="1">
                  <c:v>24</c:v>
                </c:pt>
              </c:numCache>
            </c:numRef>
          </c:val>
          <c:extLst>
            <c:ext xmlns:c16="http://schemas.microsoft.com/office/drawing/2014/chart" uri="{C3380CC4-5D6E-409C-BE32-E72D297353CC}">
              <c16:uniqueId val="{00000006-5385-4134-909E-045F0DD28533}"/>
            </c:ext>
          </c:extLst>
        </c:ser>
        <c:ser>
          <c:idx val="3"/>
          <c:order val="3"/>
          <c:tx>
            <c:strRef>
              <c:f>Sheet1!$E$1</c:f>
              <c:strCache>
                <c:ptCount val="1"/>
                <c:pt idx="0">
                  <c:v>Playing Games</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USA</c:v>
                </c:pt>
                <c:pt idx="1">
                  <c:v>Japan</c:v>
                </c:pt>
              </c:strCache>
            </c:strRef>
          </c:cat>
          <c:val>
            <c:numRef>
              <c:f>Sheet1!$E$2:$E$3</c:f>
              <c:numCache>
                <c:formatCode>General</c:formatCode>
                <c:ptCount val="2"/>
                <c:pt idx="0">
                  <c:v>6.7</c:v>
                </c:pt>
                <c:pt idx="1">
                  <c:v>12</c:v>
                </c:pt>
              </c:numCache>
            </c:numRef>
          </c:val>
          <c:extLst>
            <c:ext xmlns:c16="http://schemas.microsoft.com/office/drawing/2014/chart" uri="{C3380CC4-5D6E-409C-BE32-E72D297353CC}">
              <c16:uniqueId val="{00000007-5385-4134-909E-045F0DD28533}"/>
            </c:ext>
          </c:extLst>
        </c:ser>
        <c:ser>
          <c:idx val="4"/>
          <c:order val="4"/>
          <c:tx>
            <c:strRef>
              <c:f>Sheet1!$F$1</c:f>
              <c:strCache>
                <c:ptCount val="1"/>
                <c:pt idx="0">
                  <c:v>Other</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USA</c:v>
                </c:pt>
                <c:pt idx="1">
                  <c:v>Japan</c:v>
                </c:pt>
              </c:strCache>
            </c:strRef>
          </c:cat>
          <c:val>
            <c:numRef>
              <c:f>Sheet1!$F$2:$F$3</c:f>
              <c:numCache>
                <c:formatCode>General</c:formatCode>
                <c:ptCount val="2"/>
                <c:pt idx="0">
                  <c:v>20</c:v>
                </c:pt>
                <c:pt idx="1">
                  <c:v>12</c:v>
                </c:pt>
              </c:numCache>
            </c:numRef>
          </c:val>
          <c:extLst>
            <c:ext xmlns:c16="http://schemas.microsoft.com/office/drawing/2014/chart" uri="{C3380CC4-5D6E-409C-BE32-E72D297353CC}">
              <c16:uniqueId val="{00000008-5385-4134-909E-045F0DD28533}"/>
            </c:ext>
          </c:extLst>
        </c:ser>
        <c:dLbls>
          <c:showLegendKey val="0"/>
          <c:showVal val="0"/>
          <c:showCatName val="0"/>
          <c:showSerName val="0"/>
          <c:showPercent val="0"/>
          <c:showBubbleSize val="0"/>
        </c:dLbls>
        <c:gapWidth val="150"/>
        <c:shape val="box"/>
        <c:axId val="483505400"/>
        <c:axId val="483505792"/>
        <c:axId val="0"/>
      </c:bar3DChart>
      <c:catAx>
        <c:axId val="483505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3505792"/>
        <c:crosses val="autoZero"/>
        <c:auto val="1"/>
        <c:lblAlgn val="ctr"/>
        <c:lblOffset val="100"/>
        <c:noMultiLvlLbl val="0"/>
      </c:catAx>
      <c:valAx>
        <c:axId val="4835057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tx1">
              <a:lumMod val="50000"/>
            </a:schemeClr>
          </a:solid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83505400"/>
        <c:crosses val="autoZero"/>
        <c:crossBetween val="between"/>
      </c:valAx>
      <c:spPr>
        <a:noFill/>
        <a:ln>
          <a:noFill/>
        </a:ln>
        <a:effectLst/>
      </c:spPr>
    </c:plotArea>
    <c:legend>
      <c:legendPos val="b"/>
      <c:layout>
        <c:manualLayout>
          <c:xMode val="edge"/>
          <c:yMode val="edge"/>
          <c:x val="0.72945720722955976"/>
          <c:y val="2.5369978858350951E-2"/>
          <c:w val="0.26950112618921207"/>
          <c:h val="0.6522981138985533"/>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ln>
                  <a:solidFill>
                    <a:sysClr val="windowText" lastClr="000000"/>
                  </a:solidFill>
                </a:ln>
                <a:solidFill>
                  <a:schemeClr val="tx1">
                    <a:lumMod val="65000"/>
                    <a:lumOff val="35000"/>
                  </a:schemeClr>
                </a:solidFill>
                <a:latin typeface="+mn-lt"/>
                <a:ea typeface="+mn-ea"/>
                <a:cs typeface="+mn-cs"/>
              </a:defRPr>
            </a:pPr>
            <a:r>
              <a:rPr lang="en-US" sz="3200">
                <a:ln>
                  <a:solidFill>
                    <a:sysClr val="windowText" lastClr="000000"/>
                  </a:solidFill>
                </a:ln>
              </a:rPr>
              <a:t>USA</a:t>
            </a:r>
          </a:p>
        </c:rich>
      </c:tx>
      <c:layout>
        <c:manualLayout>
          <c:xMode val="edge"/>
          <c:yMode val="edge"/>
          <c:x val="0.7558734381175326"/>
          <c:y val="0.84042368231019415"/>
        </c:manualLayout>
      </c:layout>
      <c:overlay val="0"/>
      <c:spPr>
        <a:noFill/>
        <a:ln>
          <a:noFill/>
        </a:ln>
        <a:effectLst/>
      </c:spPr>
      <c:txPr>
        <a:bodyPr rot="0" spcFirstLastPara="1" vertOverflow="ellipsis" vert="horz" wrap="square" anchor="ctr" anchorCtr="1"/>
        <a:lstStyle/>
        <a:p>
          <a:pPr>
            <a:defRPr sz="3200" b="0" i="0" u="none" strike="noStrike" kern="1200" spc="0" baseline="0">
              <a:ln>
                <a:solidFill>
                  <a:sysClr val="windowText" lastClr="000000"/>
                </a:solidFill>
              </a:ln>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6) How often are you with friends, and everyone is on their cell phone and there is no verbal communication?</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3DD-4BFC-8141-24907FE5F7E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3DD-4BFC-8141-24907FE5F7E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3DD-4BFC-8141-24907FE5F7E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3DD-4BFC-8141-24907FE5F7E9}"/>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3DD-4BFC-8141-24907FE5F7E9}"/>
              </c:ext>
            </c:extLst>
          </c:dPt>
          <c:dLbls>
            <c:dLbl>
              <c:idx val="0"/>
              <c:layout>
                <c:manualLayout>
                  <c:x val="-9.45945945945946E-2"/>
                  <c:y val="0"/>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6160262061836864"/>
                      <c:h val="0.21213934177909796"/>
                    </c:manualLayout>
                  </c15:layout>
                </c:ext>
                <c:ext xmlns:c16="http://schemas.microsoft.com/office/drawing/2014/chart" uri="{C3380CC4-5D6E-409C-BE32-E72D297353CC}">
                  <c16:uniqueId val="{00000001-E3DD-4BFC-8141-24907FE5F7E9}"/>
                </c:ext>
              </c:extLst>
            </c:dLbl>
            <c:dLbl>
              <c:idx val="1"/>
              <c:layout>
                <c:manualLayout>
                  <c:x val="8.3011583011583012E-2"/>
                  <c:y val="0"/>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E3DD-4BFC-8141-24907FE5F7E9}"/>
                </c:ext>
              </c:extLst>
            </c:dLbl>
            <c:dLbl>
              <c:idx val="2"/>
              <c:layout>
                <c:manualLayout>
                  <c:x val="-7.0463320463320406E-2"/>
                  <c:y val="-0.14816140278966144"/>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8946052351564161"/>
                      <c:h val="0.26053513553680274"/>
                    </c:manualLayout>
                  </c15:layout>
                </c:ext>
                <c:ext xmlns:c16="http://schemas.microsoft.com/office/drawing/2014/chart" uri="{C3380CC4-5D6E-409C-BE32-E72D297353CC}">
                  <c16:uniqueId val="{00000005-E3DD-4BFC-8141-24907FE5F7E9}"/>
                </c:ext>
              </c:extLst>
            </c:dLbl>
            <c:dLbl>
              <c:idx val="3"/>
              <c:layout>
                <c:manualLayout>
                  <c:x val="0.10424710424710425"/>
                  <c:y val="-8.4993921945587178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E3DD-4BFC-8141-24907FE5F7E9}"/>
                </c:ext>
              </c:extLst>
            </c:dLbl>
            <c:dLbl>
              <c:idx val="4"/>
              <c:layout>
                <c:manualLayout>
                  <c:x val="-9.2664092664092659E-2"/>
                  <c:y val="2.1461581551675862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E3DD-4BFC-8141-24907FE5F7E9}"/>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Very Often</c:v>
                </c:pt>
                <c:pt idx="1">
                  <c:v>Often</c:v>
                </c:pt>
                <c:pt idx="2">
                  <c:v>Sometimes</c:v>
                </c:pt>
                <c:pt idx="3">
                  <c:v>Not Often</c:v>
                </c:pt>
                <c:pt idx="4">
                  <c:v>Not at All</c:v>
                </c:pt>
              </c:strCache>
            </c:strRef>
          </c:cat>
          <c:val>
            <c:numRef>
              <c:f>Sheet1!$B$2:$B$6</c:f>
              <c:numCache>
                <c:formatCode>General</c:formatCode>
                <c:ptCount val="5"/>
                <c:pt idx="0">
                  <c:v>1</c:v>
                </c:pt>
                <c:pt idx="1">
                  <c:v>2</c:v>
                </c:pt>
                <c:pt idx="2">
                  <c:v>15</c:v>
                </c:pt>
                <c:pt idx="3">
                  <c:v>9</c:v>
                </c:pt>
                <c:pt idx="4">
                  <c:v>3</c:v>
                </c:pt>
              </c:numCache>
            </c:numRef>
          </c:val>
          <c:extLst>
            <c:ext xmlns:c16="http://schemas.microsoft.com/office/drawing/2014/chart" uri="{C3380CC4-5D6E-409C-BE32-E72D297353CC}">
              <c16:uniqueId val="{0000000A-E3DD-4BFC-8141-24907FE5F7E9}"/>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a:ln>
                  <a:solidFill>
                    <a:sysClr val="windowText" lastClr="000000"/>
                  </a:solidFill>
                </a:ln>
              </a:rPr>
              <a:t>Japan</a:t>
            </a:r>
          </a:p>
        </c:rich>
      </c:tx>
      <c:layout>
        <c:manualLayout>
          <c:xMode val="edge"/>
          <c:yMode val="edge"/>
          <c:x val="2.7490347490347507E-2"/>
          <c:y val="0.8419296203216606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5820387316450314E-2"/>
          <c:y val="0.28047912433945987"/>
          <c:w val="0.89044416745204147"/>
          <c:h val="0.67576587037831426"/>
        </c:manualLayout>
      </c:layout>
      <c:pie3DChart>
        <c:varyColors val="1"/>
        <c:ser>
          <c:idx val="0"/>
          <c:order val="0"/>
          <c:tx>
            <c:strRef>
              <c:f>Sheet1!$B$1</c:f>
              <c:strCache>
                <c:ptCount val="1"/>
                <c:pt idx="0">
                  <c:v>6) How often are you with friends, and everyone is on their cell phone and there is no verbal communication?</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D78-492E-9410-F46D1E52110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D78-492E-9410-F46D1E52110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D78-492E-9410-F46D1E52110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D78-492E-9410-F46D1E52110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D78-492E-9410-F46D1E52110A}"/>
              </c:ext>
            </c:extLst>
          </c:dPt>
          <c:dLbls>
            <c:dLbl>
              <c:idx val="0"/>
              <c:layout>
                <c:manualLayout>
                  <c:x val="8.3976833976833906E-2"/>
                  <c:y val="-5.1994040077052203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5967211868786672"/>
                      <c:h val="0.20306513044952834"/>
                    </c:manualLayout>
                  </c15:layout>
                </c:ext>
                <c:ext xmlns:c16="http://schemas.microsoft.com/office/drawing/2014/chart" uri="{C3380CC4-5D6E-409C-BE32-E72D297353CC}">
                  <c16:uniqueId val="{00000001-8D78-492E-9410-F46D1E52110A}"/>
                </c:ext>
              </c:extLst>
            </c:dLbl>
            <c:dLbl>
              <c:idx val="1"/>
              <c:layout>
                <c:manualLayout>
                  <c:x val="-0.12355212355212362"/>
                  <c:y val="7.3170744482208297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8D78-492E-9410-F46D1E52110A}"/>
                </c:ext>
              </c:extLst>
            </c:dLbl>
            <c:dLbl>
              <c:idx val="2"/>
              <c:layout>
                <c:manualLayout>
                  <c:x val="0.16216216216216217"/>
                  <c:y val="-0.1020500104872584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40165080716262"/>
                      <c:h val="0.26960934686637233"/>
                    </c:manualLayout>
                  </c15:layout>
                </c:ext>
                <c:ext xmlns:c16="http://schemas.microsoft.com/office/drawing/2014/chart" uri="{C3380CC4-5D6E-409C-BE32-E72D297353CC}">
                  <c16:uniqueId val="{00000005-8D78-492E-9410-F46D1E52110A}"/>
                </c:ext>
              </c:extLst>
            </c:dLbl>
            <c:dLbl>
              <c:idx val="3"/>
              <c:layout>
                <c:manualLayout>
                  <c:x val="4.6332046332046323E-2"/>
                  <c:y val="4.3237258103123087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8D78-492E-9410-F46D1E52110A}"/>
                </c:ext>
              </c:extLst>
            </c:dLbl>
            <c:dLbl>
              <c:idx val="4"/>
              <c:layout>
                <c:manualLayout>
                  <c:x val="-0.10424710424710425"/>
                  <c:y val="-3.3259429310094693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8D78-492E-9410-F46D1E52110A}"/>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Very Often</c:v>
                </c:pt>
                <c:pt idx="1">
                  <c:v>Often</c:v>
                </c:pt>
                <c:pt idx="2">
                  <c:v>Sometimes</c:v>
                </c:pt>
                <c:pt idx="3">
                  <c:v>Not Often</c:v>
                </c:pt>
                <c:pt idx="4">
                  <c:v>Not at All</c:v>
                </c:pt>
              </c:strCache>
            </c:strRef>
          </c:cat>
          <c:val>
            <c:numRef>
              <c:f>Sheet1!$B$2:$B$6</c:f>
              <c:numCache>
                <c:formatCode>General</c:formatCode>
                <c:ptCount val="5"/>
                <c:pt idx="0">
                  <c:v>1</c:v>
                </c:pt>
                <c:pt idx="1">
                  <c:v>6</c:v>
                </c:pt>
                <c:pt idx="2">
                  <c:v>12</c:v>
                </c:pt>
                <c:pt idx="3">
                  <c:v>6</c:v>
                </c:pt>
                <c:pt idx="4">
                  <c:v>1</c:v>
                </c:pt>
              </c:numCache>
            </c:numRef>
          </c:val>
          <c:extLst>
            <c:ext xmlns:c16="http://schemas.microsoft.com/office/drawing/2014/chart" uri="{C3380CC4-5D6E-409C-BE32-E72D297353CC}">
              <c16:uniqueId val="{0000000A-8D78-492E-9410-F46D1E52110A}"/>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smtClean="0"/>
              <a:t>USA</a:t>
            </a:r>
            <a:endParaRPr lang="en-US" sz="3200" dirty="0"/>
          </a:p>
        </c:rich>
      </c:tx>
      <c:layout>
        <c:manualLayout>
          <c:xMode val="edge"/>
          <c:yMode val="edge"/>
          <c:x val="0.2027769190702737"/>
          <c:y val="0.13392946592373894"/>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197576269072467E-2"/>
          <c:y val="0.21903443533966235"/>
          <c:w val="0.40281798696081517"/>
          <c:h val="0.3502870695494662"/>
        </c:manualLayout>
      </c:layout>
      <c:bar3DChart>
        <c:barDir val="col"/>
        <c:grouping val="percentStacked"/>
        <c:varyColors val="0"/>
        <c:ser>
          <c:idx val="0"/>
          <c:order val="0"/>
          <c:tx>
            <c:strRef>
              <c:f>Sheet1!$B$1</c:f>
              <c:strCache>
                <c:ptCount val="1"/>
                <c:pt idx="0">
                  <c:v>Calling</c:v>
                </c:pt>
              </c:strCache>
            </c:strRef>
          </c:tx>
          <c:spPr>
            <a:solidFill>
              <a:schemeClr val="accent1"/>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Sheet1!$B$2:$B$5</c:f>
              <c:numCache>
                <c:formatCode>General</c:formatCode>
                <c:ptCount val="4"/>
                <c:pt idx="0">
                  <c:v>3</c:v>
                </c:pt>
                <c:pt idx="1">
                  <c:v>0</c:v>
                </c:pt>
                <c:pt idx="2">
                  <c:v>10</c:v>
                </c:pt>
                <c:pt idx="3">
                  <c:v>0</c:v>
                </c:pt>
              </c:numCache>
            </c:numRef>
          </c:val>
          <c:extLst>
            <c:ext xmlns:c16="http://schemas.microsoft.com/office/drawing/2014/chart" uri="{C3380CC4-5D6E-409C-BE32-E72D297353CC}">
              <c16:uniqueId val="{00000000-5002-49C2-B10A-5520AD3E2071}"/>
            </c:ext>
          </c:extLst>
        </c:ser>
        <c:ser>
          <c:idx val="1"/>
          <c:order val="1"/>
          <c:tx>
            <c:strRef>
              <c:f>Sheet1!$C$1</c:f>
              <c:strCache>
                <c:ptCount val="1"/>
                <c:pt idx="0">
                  <c:v>Email</c:v>
                </c:pt>
              </c:strCache>
            </c:strRef>
          </c:tx>
          <c:spPr>
            <a:solidFill>
              <a:schemeClr val="accent2"/>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Sheet1!$C$2:$C$5</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1-5002-49C2-B10A-5520AD3E2071}"/>
            </c:ext>
          </c:extLst>
        </c:ser>
        <c:ser>
          <c:idx val="2"/>
          <c:order val="2"/>
          <c:tx>
            <c:strRef>
              <c:f>Sheet1!$D$1</c:f>
              <c:strCache>
                <c:ptCount val="1"/>
                <c:pt idx="0">
                  <c:v>Texting</c:v>
                </c:pt>
              </c:strCache>
            </c:strRef>
          </c:tx>
          <c:spPr>
            <a:solidFill>
              <a:schemeClr val="accent3"/>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Sheet1!$D$2:$D$5</c:f>
              <c:numCache>
                <c:formatCode>General</c:formatCode>
                <c:ptCount val="4"/>
                <c:pt idx="0">
                  <c:v>15</c:v>
                </c:pt>
                <c:pt idx="1">
                  <c:v>19</c:v>
                </c:pt>
                <c:pt idx="2">
                  <c:v>14</c:v>
                </c:pt>
                <c:pt idx="3">
                  <c:v>16</c:v>
                </c:pt>
              </c:numCache>
            </c:numRef>
          </c:val>
          <c:extLst>
            <c:ext xmlns:c16="http://schemas.microsoft.com/office/drawing/2014/chart" uri="{C3380CC4-5D6E-409C-BE32-E72D297353CC}">
              <c16:uniqueId val="{00000002-5002-49C2-B10A-5520AD3E2071}"/>
            </c:ext>
          </c:extLst>
        </c:ser>
        <c:ser>
          <c:idx val="3"/>
          <c:order val="3"/>
          <c:tx>
            <c:strRef>
              <c:f>Sheet1!$E$1</c:f>
              <c:strCache>
                <c:ptCount val="1"/>
                <c:pt idx="0">
                  <c:v>Line/Facebook Messenger</c:v>
                </c:pt>
              </c:strCache>
            </c:strRef>
          </c:tx>
          <c:spPr>
            <a:solidFill>
              <a:schemeClr val="accent4"/>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Sheet1!$E$2:$E$5</c:f>
              <c:numCache>
                <c:formatCode>General</c:formatCode>
                <c:ptCount val="4"/>
                <c:pt idx="0">
                  <c:v>9</c:v>
                </c:pt>
                <c:pt idx="1">
                  <c:v>4</c:v>
                </c:pt>
                <c:pt idx="2">
                  <c:v>5</c:v>
                </c:pt>
                <c:pt idx="3">
                  <c:v>8</c:v>
                </c:pt>
              </c:numCache>
            </c:numRef>
          </c:val>
          <c:extLst>
            <c:ext xmlns:c16="http://schemas.microsoft.com/office/drawing/2014/chart" uri="{C3380CC4-5D6E-409C-BE32-E72D297353CC}">
              <c16:uniqueId val="{00000003-5002-49C2-B10A-5520AD3E2071}"/>
            </c:ext>
          </c:extLst>
        </c:ser>
        <c:ser>
          <c:idx val="4"/>
          <c:order val="4"/>
          <c:tx>
            <c:strRef>
              <c:f>Sheet1!$F$1</c:f>
              <c:strCache>
                <c:ptCount val="1"/>
                <c:pt idx="0">
                  <c:v>Facebook</c:v>
                </c:pt>
              </c:strCache>
            </c:strRef>
          </c:tx>
          <c:spPr>
            <a:solidFill>
              <a:schemeClr val="accent5"/>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Sheet1!$F$2:$F$5</c:f>
              <c:numCache>
                <c:formatCode>General</c:formatCode>
                <c:ptCount val="4"/>
                <c:pt idx="0">
                  <c:v>2</c:v>
                </c:pt>
                <c:pt idx="1">
                  <c:v>1</c:v>
                </c:pt>
                <c:pt idx="2">
                  <c:v>0</c:v>
                </c:pt>
                <c:pt idx="3">
                  <c:v>1</c:v>
                </c:pt>
              </c:numCache>
            </c:numRef>
          </c:val>
          <c:extLst>
            <c:ext xmlns:c16="http://schemas.microsoft.com/office/drawing/2014/chart" uri="{C3380CC4-5D6E-409C-BE32-E72D297353CC}">
              <c16:uniqueId val="{00000004-5002-49C2-B10A-5520AD3E2071}"/>
            </c:ext>
          </c:extLst>
        </c:ser>
        <c:ser>
          <c:idx val="5"/>
          <c:order val="5"/>
          <c:tx>
            <c:strRef>
              <c:f>Sheet1!$G$1</c:f>
              <c:strCache>
                <c:ptCount val="1"/>
                <c:pt idx="0">
                  <c:v>Twitter</c:v>
                </c:pt>
              </c:strCache>
            </c:strRef>
          </c:tx>
          <c:spPr>
            <a:solidFill>
              <a:schemeClr val="accent6"/>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Sheet1!$G$2:$G$5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5-5002-49C2-B10A-5520AD3E2071}"/>
            </c:ext>
          </c:extLst>
        </c:ser>
        <c:ser>
          <c:idx val="6"/>
          <c:order val="6"/>
          <c:tx>
            <c:strRef>
              <c:f>Sheet1!$H$1</c:f>
              <c:strCache>
                <c:ptCount val="1"/>
                <c:pt idx="0">
                  <c:v>Skype/Facetime</c:v>
                </c:pt>
              </c:strCache>
            </c:strRef>
          </c:tx>
          <c:spPr>
            <a:solidFill>
              <a:schemeClr val="accent1">
                <a:lumMod val="60000"/>
              </a:schemeClr>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Sheet1!$H$2:$H$5</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6-5002-49C2-B10A-5520AD3E2071}"/>
            </c:ext>
          </c:extLst>
        </c:ser>
        <c:ser>
          <c:idx val="7"/>
          <c:order val="7"/>
          <c:tx>
            <c:strRef>
              <c:f>Sheet1!$I$1</c:f>
              <c:strCache>
                <c:ptCount val="1"/>
                <c:pt idx="0">
                  <c:v>N/A</c:v>
                </c:pt>
              </c:strCache>
            </c:strRef>
          </c:tx>
          <c:spPr>
            <a:solidFill>
              <a:schemeClr val="accent2">
                <a:lumMod val="60000"/>
              </a:schemeClr>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Sheet1!$I$2:$I$5</c:f>
              <c:numCache>
                <c:formatCode>General</c:formatCode>
                <c:ptCount val="4"/>
                <c:pt idx="0">
                  <c:v>0</c:v>
                </c:pt>
                <c:pt idx="1">
                  <c:v>5</c:v>
                </c:pt>
                <c:pt idx="2">
                  <c:v>1</c:v>
                </c:pt>
                <c:pt idx="3">
                  <c:v>5</c:v>
                </c:pt>
              </c:numCache>
            </c:numRef>
          </c:val>
          <c:extLst>
            <c:ext xmlns:c16="http://schemas.microsoft.com/office/drawing/2014/chart" uri="{C3380CC4-5D6E-409C-BE32-E72D297353CC}">
              <c16:uniqueId val="{00000007-5002-49C2-B10A-5520AD3E2071}"/>
            </c:ext>
          </c:extLst>
        </c:ser>
        <c:dLbls>
          <c:showLegendKey val="0"/>
          <c:showVal val="0"/>
          <c:showCatName val="0"/>
          <c:showSerName val="0"/>
          <c:showPercent val="0"/>
          <c:showBubbleSize val="0"/>
        </c:dLbls>
        <c:gapWidth val="150"/>
        <c:shape val="box"/>
        <c:axId val="483506184"/>
        <c:axId val="483509712"/>
        <c:axId val="0"/>
      </c:bar3DChart>
      <c:catAx>
        <c:axId val="48350618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3509712"/>
        <c:crosses val="autoZero"/>
        <c:auto val="1"/>
        <c:lblAlgn val="ctr"/>
        <c:lblOffset val="100"/>
        <c:noMultiLvlLbl val="0"/>
      </c:catAx>
      <c:valAx>
        <c:axId val="483509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solidFill>
            <a:schemeClr val="tx1">
              <a:lumMod val="50000"/>
            </a:schemeClr>
          </a:solid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83506184"/>
        <c:crosses val="autoZero"/>
        <c:crossBetween val="between"/>
      </c:valAx>
      <c:spPr>
        <a:noFill/>
        <a:ln>
          <a:noFill/>
        </a:ln>
        <a:effectLst/>
      </c:spPr>
    </c:plotArea>
    <c:legend>
      <c:legendPos val="r"/>
      <c:layout>
        <c:manualLayout>
          <c:xMode val="edge"/>
          <c:yMode val="edge"/>
          <c:x val="0"/>
          <c:y val="0.81245902584416863"/>
          <c:w val="1"/>
          <c:h val="0.1867166576267206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smtClean="0"/>
              <a:t>Japan</a:t>
            </a:r>
            <a:endParaRPr lang="en-US" sz="3200" dirty="0"/>
          </a:p>
        </c:rich>
      </c:tx>
      <c:layout>
        <c:manualLayout>
          <c:xMode val="edge"/>
          <c:yMode val="edge"/>
          <c:x val="0.39594031089556092"/>
          <c:y val="0"/>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492436368114043"/>
          <c:y val="0.1390005086407255"/>
          <c:w val="0.84999964997728439"/>
          <c:h val="0.48039661149567514"/>
        </c:manualLayout>
      </c:layout>
      <c:bar3DChart>
        <c:barDir val="col"/>
        <c:grouping val="percentStacked"/>
        <c:varyColors val="0"/>
        <c:ser>
          <c:idx val="0"/>
          <c:order val="0"/>
          <c:tx>
            <c:strRef>
              <c:f>Sheet1!$B$1</c:f>
              <c:strCache>
                <c:ptCount val="1"/>
                <c:pt idx="0">
                  <c:v>Calling</c:v>
                </c:pt>
              </c:strCache>
            </c:strRef>
          </c:tx>
          <c:spPr>
            <a:solidFill>
              <a:schemeClr val="accent1"/>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Sheet1!$B$2:$B$5</c:f>
              <c:numCache>
                <c:formatCode>General</c:formatCode>
                <c:ptCount val="4"/>
                <c:pt idx="0">
                  <c:v>1</c:v>
                </c:pt>
                <c:pt idx="1">
                  <c:v>0</c:v>
                </c:pt>
                <c:pt idx="2">
                  <c:v>11</c:v>
                </c:pt>
                <c:pt idx="3">
                  <c:v>0</c:v>
                </c:pt>
              </c:numCache>
            </c:numRef>
          </c:val>
          <c:extLst>
            <c:ext xmlns:c16="http://schemas.microsoft.com/office/drawing/2014/chart" uri="{C3380CC4-5D6E-409C-BE32-E72D297353CC}">
              <c16:uniqueId val="{00000000-9752-4745-9186-7F67E28B4B22}"/>
            </c:ext>
          </c:extLst>
        </c:ser>
        <c:ser>
          <c:idx val="1"/>
          <c:order val="1"/>
          <c:tx>
            <c:strRef>
              <c:f>Sheet1!$C$1</c:f>
              <c:strCache>
                <c:ptCount val="1"/>
                <c:pt idx="0">
                  <c:v>Email</c:v>
                </c:pt>
              </c:strCache>
            </c:strRef>
          </c:tx>
          <c:spPr>
            <a:solidFill>
              <a:schemeClr val="accent2"/>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Sheet1!$C$2:$C$5</c:f>
              <c:numCache>
                <c:formatCode>General</c:formatCode>
                <c:ptCount val="4"/>
                <c:pt idx="0">
                  <c:v>1</c:v>
                </c:pt>
                <c:pt idx="1">
                  <c:v>2</c:v>
                </c:pt>
                <c:pt idx="2">
                  <c:v>0</c:v>
                </c:pt>
                <c:pt idx="3">
                  <c:v>0</c:v>
                </c:pt>
              </c:numCache>
            </c:numRef>
          </c:val>
          <c:extLst>
            <c:ext xmlns:c16="http://schemas.microsoft.com/office/drawing/2014/chart" uri="{C3380CC4-5D6E-409C-BE32-E72D297353CC}">
              <c16:uniqueId val="{00000001-9752-4745-9186-7F67E28B4B22}"/>
            </c:ext>
          </c:extLst>
        </c:ser>
        <c:ser>
          <c:idx val="2"/>
          <c:order val="2"/>
          <c:tx>
            <c:strRef>
              <c:f>Sheet1!$D$1</c:f>
              <c:strCache>
                <c:ptCount val="1"/>
                <c:pt idx="0">
                  <c:v>Texting</c:v>
                </c:pt>
              </c:strCache>
            </c:strRef>
          </c:tx>
          <c:spPr>
            <a:solidFill>
              <a:schemeClr val="accent3"/>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Sheet1!$D$2:$D$5</c:f>
              <c:numCache>
                <c:formatCode>General</c:formatCode>
                <c:ptCount val="4"/>
                <c:pt idx="0">
                  <c:v>3</c:v>
                </c:pt>
                <c:pt idx="1">
                  <c:v>3</c:v>
                </c:pt>
                <c:pt idx="2">
                  <c:v>3</c:v>
                </c:pt>
                <c:pt idx="3">
                  <c:v>3</c:v>
                </c:pt>
              </c:numCache>
            </c:numRef>
          </c:val>
          <c:extLst>
            <c:ext xmlns:c16="http://schemas.microsoft.com/office/drawing/2014/chart" uri="{C3380CC4-5D6E-409C-BE32-E72D297353CC}">
              <c16:uniqueId val="{00000002-9752-4745-9186-7F67E28B4B22}"/>
            </c:ext>
          </c:extLst>
        </c:ser>
        <c:ser>
          <c:idx val="3"/>
          <c:order val="3"/>
          <c:tx>
            <c:strRef>
              <c:f>Sheet1!$E$1</c:f>
              <c:strCache>
                <c:ptCount val="1"/>
                <c:pt idx="0">
                  <c:v>Line/Facebook Messenger</c:v>
                </c:pt>
              </c:strCache>
            </c:strRef>
          </c:tx>
          <c:spPr>
            <a:solidFill>
              <a:schemeClr val="accent4"/>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Sheet1!$E$2:$E$5</c:f>
              <c:numCache>
                <c:formatCode>General</c:formatCode>
                <c:ptCount val="4"/>
                <c:pt idx="0">
                  <c:v>20</c:v>
                </c:pt>
                <c:pt idx="1">
                  <c:v>14</c:v>
                </c:pt>
                <c:pt idx="2">
                  <c:v>11</c:v>
                </c:pt>
                <c:pt idx="3">
                  <c:v>17</c:v>
                </c:pt>
              </c:numCache>
            </c:numRef>
          </c:val>
          <c:extLst>
            <c:ext xmlns:c16="http://schemas.microsoft.com/office/drawing/2014/chart" uri="{C3380CC4-5D6E-409C-BE32-E72D297353CC}">
              <c16:uniqueId val="{00000003-9752-4745-9186-7F67E28B4B22}"/>
            </c:ext>
          </c:extLst>
        </c:ser>
        <c:ser>
          <c:idx val="4"/>
          <c:order val="4"/>
          <c:tx>
            <c:strRef>
              <c:f>Sheet1!$F$1</c:f>
              <c:strCache>
                <c:ptCount val="1"/>
                <c:pt idx="0">
                  <c:v>Facebook</c:v>
                </c:pt>
              </c:strCache>
            </c:strRef>
          </c:tx>
          <c:spPr>
            <a:solidFill>
              <a:schemeClr val="accent5"/>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Sheet1!$F$2:$F$5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9752-4745-9186-7F67E28B4B22}"/>
            </c:ext>
          </c:extLst>
        </c:ser>
        <c:ser>
          <c:idx val="5"/>
          <c:order val="5"/>
          <c:tx>
            <c:strRef>
              <c:f>Sheet1!$G$1</c:f>
              <c:strCache>
                <c:ptCount val="1"/>
                <c:pt idx="0">
                  <c:v>Twitter</c:v>
                </c:pt>
              </c:strCache>
            </c:strRef>
          </c:tx>
          <c:spPr>
            <a:solidFill>
              <a:schemeClr val="accent6"/>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Sheet1!$G$2:$G$5</c:f>
              <c:numCache>
                <c:formatCode>General</c:formatCode>
                <c:ptCount val="4"/>
                <c:pt idx="0">
                  <c:v>1</c:v>
                </c:pt>
                <c:pt idx="1">
                  <c:v>0</c:v>
                </c:pt>
                <c:pt idx="2">
                  <c:v>0</c:v>
                </c:pt>
                <c:pt idx="3">
                  <c:v>2</c:v>
                </c:pt>
              </c:numCache>
            </c:numRef>
          </c:val>
          <c:extLst>
            <c:ext xmlns:c16="http://schemas.microsoft.com/office/drawing/2014/chart" uri="{C3380CC4-5D6E-409C-BE32-E72D297353CC}">
              <c16:uniqueId val="{00000005-9752-4745-9186-7F67E28B4B22}"/>
            </c:ext>
          </c:extLst>
        </c:ser>
        <c:ser>
          <c:idx val="6"/>
          <c:order val="6"/>
          <c:tx>
            <c:strRef>
              <c:f>Sheet1!$H$1</c:f>
              <c:strCache>
                <c:ptCount val="1"/>
                <c:pt idx="0">
                  <c:v>Skype/Facetime</c:v>
                </c:pt>
              </c:strCache>
            </c:strRef>
          </c:tx>
          <c:spPr>
            <a:solidFill>
              <a:schemeClr val="accent1">
                <a:lumMod val="60000"/>
              </a:schemeClr>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Sheet1!$H$2:$H$5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6-9752-4745-9186-7F67E28B4B22}"/>
            </c:ext>
          </c:extLst>
        </c:ser>
        <c:ser>
          <c:idx val="7"/>
          <c:order val="7"/>
          <c:tx>
            <c:strRef>
              <c:f>Sheet1!$I$1</c:f>
              <c:strCache>
                <c:ptCount val="1"/>
                <c:pt idx="0">
                  <c:v>N/A</c:v>
                </c:pt>
              </c:strCache>
            </c:strRef>
          </c:tx>
          <c:spPr>
            <a:solidFill>
              <a:schemeClr val="accent2">
                <a:lumMod val="60000"/>
              </a:schemeClr>
            </a:solidFill>
            <a:ln>
              <a:noFill/>
            </a:ln>
            <a:effectLst/>
            <a:sp3d/>
          </c:spPr>
          <c:invertIfNegative val="0"/>
          <c:cat>
            <c:strRef>
              <c:f>Sheet1!$A$2:$A$5</c:f>
              <c:strCache>
                <c:ptCount val="4"/>
                <c:pt idx="0">
                  <c:v>At Home</c:v>
                </c:pt>
                <c:pt idx="1">
                  <c:v>At Work</c:v>
                </c:pt>
                <c:pt idx="2">
                  <c:v>Rushed for Time</c:v>
                </c:pt>
                <c:pt idx="3">
                  <c:v>In the Classroom</c:v>
                </c:pt>
              </c:strCache>
            </c:strRef>
          </c:cat>
          <c:val>
            <c:numRef>
              <c:f>Sheet1!$I$2:$I$5</c:f>
              <c:numCache>
                <c:formatCode>General</c:formatCode>
                <c:ptCount val="4"/>
                <c:pt idx="0">
                  <c:v>0</c:v>
                </c:pt>
                <c:pt idx="1">
                  <c:v>7</c:v>
                </c:pt>
                <c:pt idx="2">
                  <c:v>1</c:v>
                </c:pt>
                <c:pt idx="3">
                  <c:v>5</c:v>
                </c:pt>
              </c:numCache>
            </c:numRef>
          </c:val>
          <c:extLst>
            <c:ext xmlns:c16="http://schemas.microsoft.com/office/drawing/2014/chart" uri="{C3380CC4-5D6E-409C-BE32-E72D297353CC}">
              <c16:uniqueId val="{00000007-9752-4745-9186-7F67E28B4B22}"/>
            </c:ext>
          </c:extLst>
        </c:ser>
        <c:dLbls>
          <c:showLegendKey val="0"/>
          <c:showVal val="0"/>
          <c:showCatName val="0"/>
          <c:showSerName val="0"/>
          <c:showPercent val="0"/>
          <c:showBubbleSize val="0"/>
        </c:dLbls>
        <c:gapWidth val="150"/>
        <c:shape val="box"/>
        <c:axId val="483506576"/>
        <c:axId val="483510104"/>
        <c:axId val="0"/>
      </c:bar3DChart>
      <c:catAx>
        <c:axId val="483506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3510104"/>
        <c:crosses val="autoZero"/>
        <c:auto val="1"/>
        <c:lblAlgn val="ctr"/>
        <c:lblOffset val="100"/>
        <c:noMultiLvlLbl val="0"/>
      </c:catAx>
      <c:valAx>
        <c:axId val="483510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tx1">
              <a:lumMod val="50000"/>
            </a:schemeClr>
          </a:solid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8350657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3099146981627295"/>
          <c:y val="8.4493978122003127E-2"/>
          <c:w val="0.53564132217847782"/>
          <c:h val="0.81200827559528055"/>
        </c:manualLayout>
      </c:layout>
      <c:bar3DChart>
        <c:barDir val="bar"/>
        <c:grouping val="clustered"/>
        <c:varyColors val="0"/>
        <c:ser>
          <c:idx val="0"/>
          <c:order val="0"/>
          <c:tx>
            <c:strRef>
              <c:f>Sheet1!$B$1</c:f>
              <c:strCache>
                <c:ptCount val="1"/>
                <c:pt idx="0">
                  <c:v>America</c:v>
                </c:pt>
              </c:strCache>
            </c:strRef>
          </c:tx>
          <c:spPr>
            <a:solidFill>
              <a:srgbClr val="0070C0"/>
            </a:solidFill>
            <a:ln>
              <a:noFill/>
            </a:ln>
            <a:effectLst/>
            <a:sp3d/>
          </c:spPr>
          <c:invertIfNegative val="0"/>
          <c:cat>
            <c:strRef>
              <c:f>Sheet1!$A$2:$A$7</c:f>
              <c:strCache>
                <c:ptCount val="5"/>
                <c:pt idx="0">
                  <c:v>Immediately</c:v>
                </c:pt>
                <c:pt idx="1">
                  <c:v>Within 5 Minutes</c:v>
                </c:pt>
                <c:pt idx="2">
                  <c:v>Within 10 Minutes</c:v>
                </c:pt>
                <c:pt idx="3">
                  <c:v>Within 30 Minutes</c:v>
                </c:pt>
                <c:pt idx="4">
                  <c:v>Whenever is Possible/ Other</c:v>
                </c:pt>
              </c:strCache>
            </c:strRef>
          </c:cat>
          <c:val>
            <c:numRef>
              <c:f>Sheet1!$B$2:$B$7</c:f>
              <c:numCache>
                <c:formatCode>0.00%</c:formatCode>
                <c:ptCount val="6"/>
                <c:pt idx="0">
                  <c:v>0.23300000000000001</c:v>
                </c:pt>
                <c:pt idx="1">
                  <c:v>0.16700000000000001</c:v>
                </c:pt>
                <c:pt idx="2">
                  <c:v>6.7000000000000004E-2</c:v>
                </c:pt>
                <c:pt idx="3">
                  <c:v>3.3000000000000002E-2</c:v>
                </c:pt>
                <c:pt idx="4" formatCode="0%">
                  <c:v>0.5</c:v>
                </c:pt>
              </c:numCache>
            </c:numRef>
          </c:val>
          <c:extLst>
            <c:ext xmlns:c16="http://schemas.microsoft.com/office/drawing/2014/chart" uri="{C3380CC4-5D6E-409C-BE32-E72D297353CC}">
              <c16:uniqueId val="{00000000-9379-4222-BEDF-1FC559C3E38F}"/>
            </c:ext>
          </c:extLst>
        </c:ser>
        <c:ser>
          <c:idx val="1"/>
          <c:order val="1"/>
          <c:tx>
            <c:strRef>
              <c:f>Sheet1!$C$1</c:f>
              <c:strCache>
                <c:ptCount val="1"/>
                <c:pt idx="0">
                  <c:v>Japan</c:v>
                </c:pt>
              </c:strCache>
            </c:strRef>
          </c:tx>
          <c:spPr>
            <a:solidFill>
              <a:srgbClr val="FF0000"/>
            </a:solidFill>
            <a:ln>
              <a:noFill/>
            </a:ln>
            <a:effectLst/>
            <a:sp3d/>
          </c:spPr>
          <c:invertIfNegative val="0"/>
          <c:cat>
            <c:strRef>
              <c:f>Sheet1!$A$2:$A$7</c:f>
              <c:strCache>
                <c:ptCount val="5"/>
                <c:pt idx="0">
                  <c:v>Immediately</c:v>
                </c:pt>
                <c:pt idx="1">
                  <c:v>Within 5 Minutes</c:v>
                </c:pt>
                <c:pt idx="2">
                  <c:v>Within 10 Minutes</c:v>
                </c:pt>
                <c:pt idx="3">
                  <c:v>Within 30 Minutes</c:v>
                </c:pt>
                <c:pt idx="4">
                  <c:v>Whenever is Possible/ Other</c:v>
                </c:pt>
              </c:strCache>
            </c:strRef>
          </c:cat>
          <c:val>
            <c:numRef>
              <c:f>Sheet1!$C$2:$C$7</c:f>
              <c:numCache>
                <c:formatCode>0.00%</c:formatCode>
                <c:ptCount val="6"/>
                <c:pt idx="0">
                  <c:v>0.192</c:v>
                </c:pt>
                <c:pt idx="1">
                  <c:v>0.115</c:v>
                </c:pt>
                <c:pt idx="2">
                  <c:v>7.6999999999999999E-2</c:v>
                </c:pt>
                <c:pt idx="3">
                  <c:v>0.308</c:v>
                </c:pt>
                <c:pt idx="4">
                  <c:v>0.308</c:v>
                </c:pt>
              </c:numCache>
            </c:numRef>
          </c:val>
          <c:extLst>
            <c:ext xmlns:c16="http://schemas.microsoft.com/office/drawing/2014/chart" uri="{C3380CC4-5D6E-409C-BE32-E72D297353CC}">
              <c16:uniqueId val="{00000001-9379-4222-BEDF-1FC559C3E38F}"/>
            </c:ext>
          </c:extLst>
        </c:ser>
        <c:dLbls>
          <c:showLegendKey val="0"/>
          <c:showVal val="0"/>
          <c:showCatName val="0"/>
          <c:showSerName val="0"/>
          <c:showPercent val="0"/>
          <c:showBubbleSize val="0"/>
        </c:dLbls>
        <c:gapWidth val="150"/>
        <c:shape val="box"/>
        <c:axId val="483508928"/>
        <c:axId val="483506968"/>
        <c:axId val="0"/>
      </c:bar3DChart>
      <c:catAx>
        <c:axId val="483508928"/>
        <c:scaling>
          <c:orientation val="maxMin"/>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3506968"/>
        <c:crosses val="autoZero"/>
        <c:auto val="1"/>
        <c:lblAlgn val="ctr"/>
        <c:lblOffset val="100"/>
        <c:noMultiLvlLbl val="0"/>
      </c:catAx>
      <c:valAx>
        <c:axId val="483506968"/>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3508928"/>
        <c:crosses val="autoZero"/>
        <c:crossBetween val="between"/>
      </c:valAx>
      <c:spPr>
        <a:noFill/>
        <a:ln>
          <a:noFill/>
        </a:ln>
        <a:effectLst/>
      </c:spPr>
    </c:plotArea>
    <c:legend>
      <c:legendPos val="b"/>
      <c:layout>
        <c:manualLayout>
          <c:xMode val="edge"/>
          <c:yMode val="edge"/>
          <c:x val="0.13593544947506561"/>
          <c:y val="0.7854304114480255"/>
          <c:w val="0.2343790190288714"/>
          <c:h val="9.149572030054310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90649606299211"/>
          <c:y val="3.1132070846520452E-2"/>
          <c:w val="0.63263000328083996"/>
          <c:h val="0.77941579565951635"/>
        </c:manualLayout>
      </c:layout>
      <c:barChart>
        <c:barDir val="bar"/>
        <c:grouping val="percentStacked"/>
        <c:varyColors val="0"/>
        <c:ser>
          <c:idx val="0"/>
          <c:order val="0"/>
          <c:tx>
            <c:strRef>
              <c:f>Sheet1!$B$1</c:f>
              <c:strCache>
                <c:ptCount val="1"/>
                <c:pt idx="0">
                  <c:v>Very Often</c:v>
                </c:pt>
              </c:strCache>
            </c:strRef>
          </c:tx>
          <c:spPr>
            <a:solidFill>
              <a:schemeClr val="accent1"/>
            </a:solidFill>
            <a:ln>
              <a:noFill/>
            </a:ln>
            <a:effectLst/>
          </c:spPr>
          <c:invertIfNegative val="0"/>
          <c:cat>
            <c:strRef>
              <c:f>Sheet1!$A$2:$A$3</c:f>
              <c:strCache>
                <c:ptCount val="2"/>
                <c:pt idx="0">
                  <c:v>America</c:v>
                </c:pt>
                <c:pt idx="1">
                  <c:v>Japan</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3F8C-48C1-8548-98F7287149FE}"/>
            </c:ext>
          </c:extLst>
        </c:ser>
        <c:ser>
          <c:idx val="1"/>
          <c:order val="1"/>
          <c:tx>
            <c:strRef>
              <c:f>Sheet1!$C$1</c:f>
              <c:strCache>
                <c:ptCount val="1"/>
                <c:pt idx="0">
                  <c:v>Sometimes</c:v>
                </c:pt>
              </c:strCache>
            </c:strRef>
          </c:tx>
          <c:spPr>
            <a:solidFill>
              <a:schemeClr val="accent2"/>
            </a:solidFill>
            <a:ln>
              <a:noFill/>
            </a:ln>
            <a:effectLst/>
          </c:spPr>
          <c:invertIfNegative val="0"/>
          <c:cat>
            <c:strRef>
              <c:f>Sheet1!$A$2:$A$3</c:f>
              <c:strCache>
                <c:ptCount val="2"/>
                <c:pt idx="0">
                  <c:v>America</c:v>
                </c:pt>
                <c:pt idx="1">
                  <c:v>Japan</c:v>
                </c:pt>
              </c:strCache>
            </c:strRef>
          </c:cat>
          <c:val>
            <c:numRef>
              <c:f>Sheet1!$C$2:$C$3</c:f>
              <c:numCache>
                <c:formatCode>General</c:formatCode>
                <c:ptCount val="2"/>
                <c:pt idx="0">
                  <c:v>5</c:v>
                </c:pt>
                <c:pt idx="1">
                  <c:v>5</c:v>
                </c:pt>
              </c:numCache>
            </c:numRef>
          </c:val>
          <c:extLst>
            <c:ext xmlns:c16="http://schemas.microsoft.com/office/drawing/2014/chart" uri="{C3380CC4-5D6E-409C-BE32-E72D297353CC}">
              <c16:uniqueId val="{00000001-3F8C-48C1-8548-98F7287149FE}"/>
            </c:ext>
          </c:extLst>
        </c:ser>
        <c:ser>
          <c:idx val="2"/>
          <c:order val="2"/>
          <c:tx>
            <c:strRef>
              <c:f>Sheet1!$D$1</c:f>
              <c:strCache>
                <c:ptCount val="1"/>
                <c:pt idx="0">
                  <c:v>Not Often</c:v>
                </c:pt>
              </c:strCache>
            </c:strRef>
          </c:tx>
          <c:spPr>
            <a:solidFill>
              <a:schemeClr val="accent3"/>
            </a:solidFill>
            <a:ln>
              <a:noFill/>
            </a:ln>
            <a:effectLst/>
          </c:spPr>
          <c:invertIfNegative val="0"/>
          <c:cat>
            <c:strRef>
              <c:f>Sheet1!$A$2:$A$3</c:f>
              <c:strCache>
                <c:ptCount val="2"/>
                <c:pt idx="0">
                  <c:v>America</c:v>
                </c:pt>
                <c:pt idx="1">
                  <c:v>Japan</c:v>
                </c:pt>
              </c:strCache>
            </c:strRef>
          </c:cat>
          <c:val>
            <c:numRef>
              <c:f>Sheet1!$D$2:$D$3</c:f>
              <c:numCache>
                <c:formatCode>General</c:formatCode>
                <c:ptCount val="2"/>
                <c:pt idx="0">
                  <c:v>14</c:v>
                </c:pt>
                <c:pt idx="1">
                  <c:v>6</c:v>
                </c:pt>
              </c:numCache>
            </c:numRef>
          </c:val>
          <c:extLst>
            <c:ext xmlns:c16="http://schemas.microsoft.com/office/drawing/2014/chart" uri="{C3380CC4-5D6E-409C-BE32-E72D297353CC}">
              <c16:uniqueId val="{00000002-3F8C-48C1-8548-98F7287149FE}"/>
            </c:ext>
          </c:extLst>
        </c:ser>
        <c:ser>
          <c:idx val="3"/>
          <c:order val="3"/>
          <c:tx>
            <c:strRef>
              <c:f>Sheet1!$E$1</c:f>
              <c:strCache>
                <c:ptCount val="1"/>
                <c:pt idx="0">
                  <c:v>Never</c:v>
                </c:pt>
              </c:strCache>
            </c:strRef>
          </c:tx>
          <c:spPr>
            <a:solidFill>
              <a:schemeClr val="accent4"/>
            </a:solidFill>
            <a:ln>
              <a:noFill/>
            </a:ln>
            <a:effectLst/>
          </c:spPr>
          <c:invertIfNegative val="0"/>
          <c:cat>
            <c:strRef>
              <c:f>Sheet1!$A$2:$A$3</c:f>
              <c:strCache>
                <c:ptCount val="2"/>
                <c:pt idx="0">
                  <c:v>America</c:v>
                </c:pt>
                <c:pt idx="1">
                  <c:v>Japan</c:v>
                </c:pt>
              </c:strCache>
            </c:strRef>
          </c:cat>
          <c:val>
            <c:numRef>
              <c:f>Sheet1!$E$2:$E$3</c:f>
              <c:numCache>
                <c:formatCode>General</c:formatCode>
                <c:ptCount val="2"/>
                <c:pt idx="0">
                  <c:v>9</c:v>
                </c:pt>
                <c:pt idx="1">
                  <c:v>12</c:v>
                </c:pt>
              </c:numCache>
            </c:numRef>
          </c:val>
          <c:extLst>
            <c:ext xmlns:c16="http://schemas.microsoft.com/office/drawing/2014/chart" uri="{C3380CC4-5D6E-409C-BE32-E72D297353CC}">
              <c16:uniqueId val="{00000003-3F8C-48C1-8548-98F7287149FE}"/>
            </c:ext>
          </c:extLst>
        </c:ser>
        <c:dLbls>
          <c:showLegendKey val="0"/>
          <c:showVal val="0"/>
          <c:showCatName val="0"/>
          <c:showSerName val="0"/>
          <c:showPercent val="0"/>
          <c:showBubbleSize val="0"/>
        </c:dLbls>
        <c:gapWidth val="150"/>
        <c:overlap val="100"/>
        <c:axId val="483507752"/>
        <c:axId val="483508536"/>
      </c:barChart>
      <c:catAx>
        <c:axId val="483507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3508536"/>
        <c:crosses val="autoZero"/>
        <c:auto val="1"/>
        <c:lblAlgn val="ctr"/>
        <c:lblOffset val="100"/>
        <c:noMultiLvlLbl val="0"/>
      </c:catAx>
      <c:valAx>
        <c:axId val="4835085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tx1">
              <a:lumMod val="50000"/>
            </a:schemeClr>
          </a:solid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83507752"/>
        <c:crosses val="autoZero"/>
        <c:crossBetween val="between"/>
      </c:valAx>
      <c:spPr>
        <a:noFill/>
        <a:ln>
          <a:noFill/>
        </a:ln>
        <a:effectLst/>
      </c:spPr>
    </c:plotArea>
    <c:legend>
      <c:legendPos val="b"/>
      <c:layout>
        <c:manualLayout>
          <c:xMode val="edge"/>
          <c:yMode val="edge"/>
          <c:x val="1.2862532808398974E-2"/>
          <c:y val="0.124623440109428"/>
          <c:w val="0.20448326771653547"/>
          <c:h val="0.7112256408816459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82816601049868"/>
          <c:y val="2.8156994695318946E-2"/>
          <c:w val="0.65599212598425194"/>
          <c:h val="0.79660975272031442"/>
        </c:manualLayout>
      </c:layout>
      <c:barChart>
        <c:barDir val="bar"/>
        <c:grouping val="percentStacked"/>
        <c:varyColors val="0"/>
        <c:ser>
          <c:idx val="0"/>
          <c:order val="0"/>
          <c:tx>
            <c:strRef>
              <c:f>Sheet1!$B$1</c:f>
              <c:strCache>
                <c:ptCount val="1"/>
                <c:pt idx="0">
                  <c:v>Very Often</c:v>
                </c:pt>
              </c:strCache>
            </c:strRef>
          </c:tx>
          <c:spPr>
            <a:solidFill>
              <a:schemeClr val="accent1"/>
            </a:solidFill>
            <a:ln>
              <a:noFill/>
            </a:ln>
            <a:effectLst/>
          </c:spPr>
          <c:invertIfNegative val="0"/>
          <c:cat>
            <c:strRef>
              <c:f>Sheet1!$A$2:$A$3</c:f>
              <c:strCache>
                <c:ptCount val="2"/>
                <c:pt idx="0">
                  <c:v>America</c:v>
                </c:pt>
                <c:pt idx="1">
                  <c:v>Japan</c:v>
                </c:pt>
              </c:strCache>
            </c:strRef>
          </c:cat>
          <c:val>
            <c:numRef>
              <c:f>Sheet1!$B$2:$B$3</c:f>
              <c:numCache>
                <c:formatCode>General</c:formatCode>
                <c:ptCount val="2"/>
                <c:pt idx="0">
                  <c:v>16</c:v>
                </c:pt>
                <c:pt idx="1">
                  <c:v>17</c:v>
                </c:pt>
              </c:numCache>
            </c:numRef>
          </c:val>
          <c:extLst>
            <c:ext xmlns:c16="http://schemas.microsoft.com/office/drawing/2014/chart" uri="{C3380CC4-5D6E-409C-BE32-E72D297353CC}">
              <c16:uniqueId val="{00000000-C5D6-4C5F-A394-E129B1176D66}"/>
            </c:ext>
          </c:extLst>
        </c:ser>
        <c:ser>
          <c:idx val="1"/>
          <c:order val="1"/>
          <c:tx>
            <c:strRef>
              <c:f>Sheet1!$C$1</c:f>
              <c:strCache>
                <c:ptCount val="1"/>
                <c:pt idx="0">
                  <c:v>Sometimes</c:v>
                </c:pt>
              </c:strCache>
            </c:strRef>
          </c:tx>
          <c:spPr>
            <a:solidFill>
              <a:schemeClr val="accent2"/>
            </a:solidFill>
            <a:ln>
              <a:noFill/>
            </a:ln>
            <a:effectLst/>
          </c:spPr>
          <c:invertIfNegative val="0"/>
          <c:cat>
            <c:strRef>
              <c:f>Sheet1!$A$2:$A$3</c:f>
              <c:strCache>
                <c:ptCount val="2"/>
                <c:pt idx="0">
                  <c:v>America</c:v>
                </c:pt>
                <c:pt idx="1">
                  <c:v>Japan</c:v>
                </c:pt>
              </c:strCache>
            </c:strRef>
          </c:cat>
          <c:val>
            <c:numRef>
              <c:f>Sheet1!$C$2:$C$3</c:f>
              <c:numCache>
                <c:formatCode>General</c:formatCode>
                <c:ptCount val="2"/>
                <c:pt idx="0">
                  <c:v>13</c:v>
                </c:pt>
                <c:pt idx="1">
                  <c:v>6</c:v>
                </c:pt>
              </c:numCache>
            </c:numRef>
          </c:val>
          <c:extLst>
            <c:ext xmlns:c16="http://schemas.microsoft.com/office/drawing/2014/chart" uri="{C3380CC4-5D6E-409C-BE32-E72D297353CC}">
              <c16:uniqueId val="{00000001-C5D6-4C5F-A394-E129B1176D66}"/>
            </c:ext>
          </c:extLst>
        </c:ser>
        <c:ser>
          <c:idx val="2"/>
          <c:order val="2"/>
          <c:tx>
            <c:strRef>
              <c:f>Sheet1!$D$1</c:f>
              <c:strCache>
                <c:ptCount val="1"/>
                <c:pt idx="0">
                  <c:v>Not Often</c:v>
                </c:pt>
              </c:strCache>
            </c:strRef>
          </c:tx>
          <c:spPr>
            <a:solidFill>
              <a:schemeClr val="accent3"/>
            </a:solidFill>
            <a:ln>
              <a:noFill/>
            </a:ln>
            <a:effectLst/>
          </c:spPr>
          <c:invertIfNegative val="0"/>
          <c:cat>
            <c:strRef>
              <c:f>Sheet1!$A$2:$A$3</c:f>
              <c:strCache>
                <c:ptCount val="2"/>
                <c:pt idx="0">
                  <c:v>America</c:v>
                </c:pt>
                <c:pt idx="1">
                  <c:v>Japan</c:v>
                </c:pt>
              </c:strCache>
            </c:strRef>
          </c:cat>
          <c:val>
            <c:numRef>
              <c:f>Sheet1!$D$2:$D$3</c:f>
              <c:numCache>
                <c:formatCode>General</c:formatCode>
                <c:ptCount val="2"/>
                <c:pt idx="0">
                  <c:v>1</c:v>
                </c:pt>
                <c:pt idx="1">
                  <c:v>2</c:v>
                </c:pt>
              </c:numCache>
            </c:numRef>
          </c:val>
          <c:extLst>
            <c:ext xmlns:c16="http://schemas.microsoft.com/office/drawing/2014/chart" uri="{C3380CC4-5D6E-409C-BE32-E72D297353CC}">
              <c16:uniqueId val="{00000002-C5D6-4C5F-A394-E129B1176D66}"/>
            </c:ext>
          </c:extLst>
        </c:ser>
        <c:ser>
          <c:idx val="3"/>
          <c:order val="3"/>
          <c:tx>
            <c:strRef>
              <c:f>Sheet1!$E$1</c:f>
              <c:strCache>
                <c:ptCount val="1"/>
                <c:pt idx="0">
                  <c:v>Never</c:v>
                </c:pt>
              </c:strCache>
            </c:strRef>
          </c:tx>
          <c:spPr>
            <a:solidFill>
              <a:schemeClr val="accent4"/>
            </a:solidFill>
            <a:ln>
              <a:noFill/>
            </a:ln>
            <a:effectLst/>
          </c:spPr>
          <c:invertIfNegative val="0"/>
          <c:cat>
            <c:strRef>
              <c:f>Sheet1!$A$2:$A$3</c:f>
              <c:strCache>
                <c:ptCount val="2"/>
                <c:pt idx="0">
                  <c:v>America</c:v>
                </c:pt>
                <c:pt idx="1">
                  <c:v>Japan</c:v>
                </c:pt>
              </c:strCache>
            </c:strRef>
          </c:cat>
          <c:val>
            <c:numRef>
              <c:f>Sheet1!$E$2:$E$3</c:f>
              <c:numCache>
                <c:formatCode>General</c:formatCode>
                <c:ptCount val="2"/>
                <c:pt idx="0">
                  <c:v>0</c:v>
                </c:pt>
                <c:pt idx="1">
                  <c:v>1</c:v>
                </c:pt>
              </c:numCache>
            </c:numRef>
          </c:val>
          <c:extLst>
            <c:ext xmlns:c16="http://schemas.microsoft.com/office/drawing/2014/chart" uri="{C3380CC4-5D6E-409C-BE32-E72D297353CC}">
              <c16:uniqueId val="{00000003-C5D6-4C5F-A394-E129B1176D66}"/>
            </c:ext>
          </c:extLst>
        </c:ser>
        <c:dLbls>
          <c:showLegendKey val="0"/>
          <c:showVal val="0"/>
          <c:showCatName val="0"/>
          <c:showSerName val="0"/>
          <c:showPercent val="0"/>
          <c:showBubbleSize val="0"/>
        </c:dLbls>
        <c:gapWidth val="150"/>
        <c:overlap val="100"/>
        <c:axId val="481914584"/>
        <c:axId val="481918896"/>
      </c:barChart>
      <c:catAx>
        <c:axId val="481914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1918896"/>
        <c:crosses val="autoZero"/>
        <c:auto val="1"/>
        <c:lblAlgn val="ctr"/>
        <c:lblOffset val="100"/>
        <c:noMultiLvlLbl val="0"/>
      </c:catAx>
      <c:valAx>
        <c:axId val="481918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tx1">
              <a:lumMod val="50000"/>
            </a:schemeClr>
          </a:solid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81914584"/>
        <c:crosses val="autoZero"/>
        <c:crossBetween val="between"/>
      </c:valAx>
      <c:spPr>
        <a:noFill/>
        <a:ln>
          <a:noFill/>
        </a:ln>
        <a:effectLst/>
      </c:spPr>
    </c:plotArea>
    <c:legend>
      <c:legendPos val="b"/>
      <c:layout>
        <c:manualLayout>
          <c:xMode val="edge"/>
          <c:yMode val="edge"/>
          <c:x val="1.3246391076115484E-4"/>
          <c:y val="0.21107668356959747"/>
          <c:w val="0.24365994094488191"/>
          <c:h val="0.5130399940178983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dirty="0" smtClean="0"/>
              <a:t>USA</a:t>
            </a:r>
            <a:endParaRPr lang="en-US" sz="3200" b="1" dirty="0"/>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11) How many hours per day, generally, are you on your phone?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434-4227-94FF-DE9981C9112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434-4227-94FF-DE9981C9112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434-4227-94FF-DE9981C9112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434-4227-94FF-DE9981C91121}"/>
              </c:ext>
            </c:extLst>
          </c:dPt>
          <c:dPt>
            <c:idx val="4"/>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9-3434-4227-94FF-DE9981C91121}"/>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0-2 Hours</c:v>
                </c:pt>
                <c:pt idx="1">
                  <c:v>3-5 Hours</c:v>
                </c:pt>
                <c:pt idx="2">
                  <c:v>6-8 Hours</c:v>
                </c:pt>
                <c:pt idx="3">
                  <c:v>9-11 Hours</c:v>
                </c:pt>
                <c:pt idx="4">
                  <c:v>12+ Hours</c:v>
                </c:pt>
              </c:strCache>
            </c:strRef>
          </c:cat>
          <c:val>
            <c:numRef>
              <c:f>Sheet1!$B$2:$B$6</c:f>
              <c:numCache>
                <c:formatCode>General</c:formatCode>
                <c:ptCount val="5"/>
                <c:pt idx="0">
                  <c:v>8</c:v>
                </c:pt>
                <c:pt idx="1">
                  <c:v>13</c:v>
                </c:pt>
                <c:pt idx="2">
                  <c:v>6</c:v>
                </c:pt>
                <c:pt idx="3">
                  <c:v>3</c:v>
                </c:pt>
                <c:pt idx="4">
                  <c:v>0</c:v>
                </c:pt>
              </c:numCache>
            </c:numRef>
          </c:val>
          <c:extLst>
            <c:ext xmlns:c16="http://schemas.microsoft.com/office/drawing/2014/chart" uri="{C3380CC4-5D6E-409C-BE32-E72D297353CC}">
              <c16:uniqueId val="{0000000A-3434-4227-94FF-DE9981C91121}"/>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Land Only</c:v>
                </c:pt>
              </c:strCache>
            </c:strRef>
          </c:tx>
          <c:spPr>
            <a:ln w="28575" cap="rnd">
              <a:solidFill>
                <a:schemeClr val="accent1"/>
              </a:solidFill>
              <a:round/>
            </a:ln>
            <a:effectLst/>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Sheet1!$B$2:$B$20</c:f>
              <c:numCache>
                <c:formatCode>0%</c:formatCode>
                <c:ptCount val="19"/>
                <c:pt idx="0">
                  <c:v>0.95740000000000003</c:v>
                </c:pt>
                <c:pt idx="1">
                  <c:v>0.92179999999999995</c:v>
                </c:pt>
                <c:pt idx="2">
                  <c:v>0.88449999999999995</c:v>
                </c:pt>
                <c:pt idx="3">
                  <c:v>0.84450000000000003</c:v>
                </c:pt>
                <c:pt idx="4">
                  <c:v>0.82230000000000003</c:v>
                </c:pt>
                <c:pt idx="5">
                  <c:v>0.78559999999999997</c:v>
                </c:pt>
                <c:pt idx="6">
                  <c:v>0.73370000000000002</c:v>
                </c:pt>
                <c:pt idx="7">
                  <c:v>0.60719999999999996</c:v>
                </c:pt>
                <c:pt idx="8">
                  <c:v>0.49309999999999998</c:v>
                </c:pt>
                <c:pt idx="9">
                  <c:v>0.47739999999999999</c:v>
                </c:pt>
                <c:pt idx="10">
                  <c:v>0.46039999999999998</c:v>
                </c:pt>
                <c:pt idx="11">
                  <c:v>0.41689999999999999</c:v>
                </c:pt>
                <c:pt idx="12">
                  <c:v>0.38159999999999999</c:v>
                </c:pt>
                <c:pt idx="13">
                  <c:v>0.32229999999999998</c:v>
                </c:pt>
                <c:pt idx="14">
                  <c:v>0.29930000000000001</c:v>
                </c:pt>
                <c:pt idx="15">
                  <c:v>0.27310000000000001</c:v>
                </c:pt>
                <c:pt idx="16">
                  <c:v>0.23760000000000001</c:v>
                </c:pt>
                <c:pt idx="17">
                  <c:v>0.2288</c:v>
                </c:pt>
                <c:pt idx="18">
                  <c:v>0.19889999999999999</c:v>
                </c:pt>
              </c:numCache>
            </c:numRef>
          </c:val>
          <c:smooth val="0"/>
          <c:extLst>
            <c:ext xmlns:c16="http://schemas.microsoft.com/office/drawing/2014/chart" uri="{C3380CC4-5D6E-409C-BE32-E72D297353CC}">
              <c16:uniqueId val="{00000000-AD51-4509-8707-C042B790AD58}"/>
            </c:ext>
          </c:extLst>
        </c:ser>
        <c:ser>
          <c:idx val="1"/>
          <c:order val="1"/>
          <c:tx>
            <c:strRef>
              <c:f>Sheet1!$C$1</c:f>
              <c:strCache>
                <c:ptCount val="1"/>
                <c:pt idx="0">
                  <c:v>Cell Only</c:v>
                </c:pt>
              </c:strCache>
            </c:strRef>
          </c:tx>
          <c:spPr>
            <a:ln w="28575" cap="rnd">
              <a:solidFill>
                <a:schemeClr val="accent2"/>
              </a:solidFill>
              <a:round/>
            </a:ln>
            <a:effectLst/>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Sheet1!$C$2:$C$20</c:f>
              <c:numCache>
                <c:formatCode>0%</c:formatCode>
                <c:ptCount val="19"/>
                <c:pt idx="0">
                  <c:v>5.0000000000000001E-4</c:v>
                </c:pt>
                <c:pt idx="1">
                  <c:v>8.9999999999999998E-4</c:v>
                </c:pt>
                <c:pt idx="2">
                  <c:v>1.4E-3</c:v>
                </c:pt>
                <c:pt idx="3">
                  <c:v>1.1999999999999999E-3</c:v>
                </c:pt>
                <c:pt idx="4">
                  <c:v>2.2000000000000001E-3</c:v>
                </c:pt>
                <c:pt idx="5">
                  <c:v>2.5000000000000001E-3</c:v>
                </c:pt>
                <c:pt idx="6">
                  <c:v>4.8999999999999998E-3</c:v>
                </c:pt>
                <c:pt idx="7">
                  <c:v>1.0699999999999999E-2</c:v>
                </c:pt>
                <c:pt idx="8">
                  <c:v>2.69E-2</c:v>
                </c:pt>
                <c:pt idx="9">
                  <c:v>4.7100000000000003E-2</c:v>
                </c:pt>
                <c:pt idx="10">
                  <c:v>6.8000000000000005E-2</c:v>
                </c:pt>
                <c:pt idx="11">
                  <c:v>9.2399999999999996E-2</c:v>
                </c:pt>
                <c:pt idx="12">
                  <c:v>0.12280000000000001</c:v>
                </c:pt>
                <c:pt idx="13">
                  <c:v>0.1638</c:v>
                </c:pt>
                <c:pt idx="14">
                  <c:v>0.1996</c:v>
                </c:pt>
                <c:pt idx="15">
                  <c:v>0.2384</c:v>
                </c:pt>
                <c:pt idx="16">
                  <c:v>0.28510000000000002</c:v>
                </c:pt>
                <c:pt idx="17">
                  <c:v>0.33119999999999999</c:v>
                </c:pt>
                <c:pt idx="18">
                  <c:v>0.3629</c:v>
                </c:pt>
              </c:numCache>
            </c:numRef>
          </c:val>
          <c:smooth val="0"/>
          <c:extLst>
            <c:ext xmlns:c16="http://schemas.microsoft.com/office/drawing/2014/chart" uri="{C3380CC4-5D6E-409C-BE32-E72D297353CC}">
              <c16:uniqueId val="{00000001-AD51-4509-8707-C042B790AD58}"/>
            </c:ext>
          </c:extLst>
        </c:ser>
        <c:ser>
          <c:idx val="2"/>
          <c:order val="2"/>
          <c:tx>
            <c:strRef>
              <c:f>Sheet1!$D$1</c:f>
              <c:strCache>
                <c:ptCount val="1"/>
                <c:pt idx="0">
                  <c:v>Both</c:v>
                </c:pt>
              </c:strCache>
            </c:strRef>
          </c:tx>
          <c:spPr>
            <a:ln w="28575" cap="rnd">
              <a:solidFill>
                <a:schemeClr val="accent3"/>
              </a:solidFill>
              <a:round/>
            </a:ln>
            <a:effectLst/>
          </c:spPr>
          <c:marker>
            <c:symbol val="none"/>
          </c:marker>
          <c:cat>
            <c:numRef>
              <c:f>Sheet1!$A$2:$A$20</c:f>
              <c:numCache>
                <c:formatCode>General</c:formatCode>
                <c:ptCount val="19"/>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numCache>
            </c:numRef>
          </c:cat>
          <c:val>
            <c:numRef>
              <c:f>Sheet1!$D$2:$D$20</c:f>
              <c:numCache>
                <c:formatCode>0%</c:formatCode>
                <c:ptCount val="19"/>
                <c:pt idx="0">
                  <c:v>3.4000000000000002E-2</c:v>
                </c:pt>
                <c:pt idx="1">
                  <c:v>6.9500000000000006E-2</c:v>
                </c:pt>
                <c:pt idx="2">
                  <c:v>0.1014</c:v>
                </c:pt>
                <c:pt idx="3">
                  <c:v>0.13689999999999999</c:v>
                </c:pt>
                <c:pt idx="4">
                  <c:v>0.16420000000000001</c:v>
                </c:pt>
                <c:pt idx="5">
                  <c:v>0.19989999999999999</c:v>
                </c:pt>
                <c:pt idx="6">
                  <c:v>0.24990000000000001</c:v>
                </c:pt>
                <c:pt idx="7">
                  <c:v>0.37580000000000002</c:v>
                </c:pt>
                <c:pt idx="8">
                  <c:v>0.48</c:v>
                </c:pt>
                <c:pt idx="9">
                  <c:v>0.47549999999999998</c:v>
                </c:pt>
                <c:pt idx="10">
                  <c:v>0.47149999999999997</c:v>
                </c:pt>
                <c:pt idx="11">
                  <c:v>0.49049999999999999</c:v>
                </c:pt>
                <c:pt idx="12">
                  <c:v>0.4909</c:v>
                </c:pt>
                <c:pt idx="13">
                  <c:v>0.51259999999999994</c:v>
                </c:pt>
                <c:pt idx="14">
                  <c:v>0.49740000000000001</c:v>
                </c:pt>
                <c:pt idx="15">
                  <c:v>0.4859</c:v>
                </c:pt>
                <c:pt idx="16">
                  <c:v>0.47749999999999998</c:v>
                </c:pt>
                <c:pt idx="17">
                  <c:v>0.43680000000000002</c:v>
                </c:pt>
                <c:pt idx="18">
                  <c:v>0.43490000000000001</c:v>
                </c:pt>
              </c:numCache>
            </c:numRef>
          </c:val>
          <c:smooth val="0"/>
          <c:extLst>
            <c:ext xmlns:c16="http://schemas.microsoft.com/office/drawing/2014/chart" uri="{C3380CC4-5D6E-409C-BE32-E72D297353CC}">
              <c16:uniqueId val="{00000002-AD51-4509-8707-C042B790AD58}"/>
            </c:ext>
          </c:extLst>
        </c:ser>
        <c:dLbls>
          <c:showLegendKey val="0"/>
          <c:showVal val="0"/>
          <c:showCatName val="0"/>
          <c:showSerName val="0"/>
          <c:showPercent val="0"/>
          <c:showBubbleSize val="0"/>
        </c:dLbls>
        <c:smooth val="0"/>
        <c:axId val="368153664"/>
        <c:axId val="368154448"/>
      </c:lineChart>
      <c:catAx>
        <c:axId val="36815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154448"/>
        <c:crosses val="autoZero"/>
        <c:auto val="1"/>
        <c:lblAlgn val="ctr"/>
        <c:lblOffset val="100"/>
        <c:noMultiLvlLbl val="0"/>
      </c:catAx>
      <c:valAx>
        <c:axId val="3681544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153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r>
              <a:rPr lang="en-US" sz="3600" b="1" dirty="0" smtClean="0"/>
              <a:t>Japan</a:t>
            </a:r>
            <a:endParaRPr lang="en-US" sz="3600" b="1" dirty="0"/>
          </a:p>
        </c:rich>
      </c:tx>
      <c:layout>
        <c:manualLayout>
          <c:xMode val="edge"/>
          <c:yMode val="edge"/>
          <c:x val="0.39623623105581746"/>
          <c:y val="0"/>
        </c:manualLayout>
      </c:layout>
      <c:overlay val="0"/>
      <c:spPr>
        <a:noFill/>
        <a:ln>
          <a:noFill/>
        </a:ln>
        <a:effectLst/>
      </c:spPr>
      <c:txPr>
        <a:bodyPr rot="0" spcFirstLastPara="1" vertOverflow="ellipsis" vert="horz" wrap="square" anchor="ctr" anchorCtr="1"/>
        <a:lstStyle/>
        <a:p>
          <a:pPr>
            <a:defRPr sz="36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11) How many hours per day, generally, are you on your phone?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34F-4906-B7DB-1D6E8FB130D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34F-4906-B7DB-1D6E8FB130D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34F-4906-B7DB-1D6E8FB130D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34F-4906-B7DB-1D6E8FB130D5}"/>
              </c:ext>
            </c:extLst>
          </c:dPt>
          <c:dPt>
            <c:idx val="4"/>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9-034F-4906-B7DB-1D6E8FB130D5}"/>
              </c:ext>
            </c:extLst>
          </c:dPt>
          <c:dLbls>
            <c:dLbl>
              <c:idx val="0"/>
              <c:layout>
                <c:manualLayout>
                  <c:x val="6.6374032985419176E-2"/>
                  <c:y val="-2.53477499189390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34F-4906-B7DB-1D6E8FB130D5}"/>
                </c:ext>
              </c:extLst>
            </c:dLbl>
            <c:dLbl>
              <c:idx val="1"/>
              <c:layout>
                <c:manualLayout>
                  <c:x val="5.8442403776514891E-2"/>
                  <c:y val="-0.2523489416100547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34F-4906-B7DB-1D6E8FB130D5}"/>
                </c:ext>
              </c:extLst>
            </c:dLbl>
            <c:dLbl>
              <c:idx val="2"/>
              <c:layout>
                <c:manualLayout>
                  <c:x val="-9.8507516105941301E-2"/>
                  <c:y val="1.11610930550525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34F-4906-B7DB-1D6E8FB130D5}"/>
                </c:ext>
              </c:extLst>
            </c:dLbl>
            <c:dLbl>
              <c:idx val="3"/>
              <c:layout>
                <c:manualLayout>
                  <c:x val="-4.887918140283231E-2"/>
                  <c:y val="-3.622478239457475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3704902209291953"/>
                      <c:h val="0.22277598889287681"/>
                    </c:manualLayout>
                  </c15:layout>
                </c:ext>
                <c:ext xmlns:c16="http://schemas.microsoft.com/office/drawing/2014/chart" uri="{C3380CC4-5D6E-409C-BE32-E72D297353CC}">
                  <c16:uniqueId val="{00000007-034F-4906-B7DB-1D6E8FB130D5}"/>
                </c:ext>
              </c:extLst>
            </c:dLbl>
            <c:dLbl>
              <c:idx val="4"/>
              <c:layout>
                <c:manualLayout>
                  <c:x val="0.15697553114646415"/>
                  <c:y val="-1.058727508905751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787031736604703"/>
                      <c:h val="0.15557344136345083"/>
                    </c:manualLayout>
                  </c15:layout>
                </c:ext>
                <c:ext xmlns:c16="http://schemas.microsoft.com/office/drawing/2014/chart" uri="{C3380CC4-5D6E-409C-BE32-E72D297353CC}">
                  <c16:uniqueId val="{00000009-034F-4906-B7DB-1D6E8FB130D5}"/>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0-2 Hours</c:v>
                </c:pt>
                <c:pt idx="1">
                  <c:v>3-5 Hours</c:v>
                </c:pt>
                <c:pt idx="2">
                  <c:v>6-8 Hours</c:v>
                </c:pt>
                <c:pt idx="3">
                  <c:v>9-11 Hours</c:v>
                </c:pt>
                <c:pt idx="4">
                  <c:v>12+ Hours</c:v>
                </c:pt>
              </c:strCache>
            </c:strRef>
          </c:cat>
          <c:val>
            <c:numRef>
              <c:f>Sheet1!$B$2:$B$6</c:f>
              <c:numCache>
                <c:formatCode>General</c:formatCode>
                <c:ptCount val="5"/>
                <c:pt idx="0">
                  <c:v>5</c:v>
                </c:pt>
                <c:pt idx="1">
                  <c:v>17</c:v>
                </c:pt>
                <c:pt idx="2">
                  <c:v>2</c:v>
                </c:pt>
                <c:pt idx="3">
                  <c:v>1</c:v>
                </c:pt>
                <c:pt idx="4">
                  <c:v>1</c:v>
                </c:pt>
              </c:numCache>
            </c:numRef>
          </c:val>
          <c:extLst>
            <c:ext xmlns:c16="http://schemas.microsoft.com/office/drawing/2014/chart" uri="{C3380CC4-5D6E-409C-BE32-E72D297353CC}">
              <c16:uniqueId val="{0000000A-034F-4906-B7DB-1D6E8FB130D5}"/>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smtClean="0"/>
              <a:t>USA</a:t>
            </a:r>
            <a:endParaRPr lang="en-US" sz="3200" dirty="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39356233691527"/>
          <c:y val="0.12701377737434125"/>
          <c:w val="0.85109345645579704"/>
          <c:h val="0.58991529248783103"/>
        </c:manualLayout>
      </c:layout>
      <c:barChart>
        <c:barDir val="col"/>
        <c:grouping val="clustered"/>
        <c:varyColors val="0"/>
        <c:ser>
          <c:idx val="0"/>
          <c:order val="0"/>
          <c:tx>
            <c:strRef>
              <c:f>Sheet1!$B$1</c:f>
              <c:strCache>
                <c:ptCount val="1"/>
                <c:pt idx="0">
                  <c:v>Line</c:v>
                </c:pt>
              </c:strCache>
            </c:strRef>
          </c:tx>
          <c:spPr>
            <a:solidFill>
              <a:schemeClr val="accent1"/>
            </a:solidFill>
            <a:ln>
              <a:noFill/>
            </a:ln>
            <a:effectLst/>
          </c:spPr>
          <c:invertIfNegative val="0"/>
          <c:dLbls>
            <c:spPr>
              <a:solidFill>
                <a:schemeClr val="bg1">
                  <a:lumMod val="50000"/>
                  <a:lumOff val="5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0.15</c:v>
                </c:pt>
              </c:numCache>
            </c:numRef>
          </c:val>
          <c:extLst>
            <c:ext xmlns:c16="http://schemas.microsoft.com/office/drawing/2014/chart" uri="{C3380CC4-5D6E-409C-BE32-E72D297353CC}">
              <c16:uniqueId val="{00000000-0092-4C6F-A23E-E28A5715B3E8}"/>
            </c:ext>
          </c:extLst>
        </c:ser>
        <c:ser>
          <c:idx val="1"/>
          <c:order val="1"/>
          <c:tx>
            <c:strRef>
              <c:f>Sheet1!$C$1</c:f>
              <c:strCache>
                <c:ptCount val="1"/>
                <c:pt idx="0">
                  <c:v>FaceBook</c:v>
                </c:pt>
              </c:strCache>
            </c:strRef>
          </c:tx>
          <c:spPr>
            <a:solidFill>
              <a:schemeClr val="accent2"/>
            </a:solidFill>
            <a:ln>
              <a:noFill/>
            </a:ln>
            <a:effectLst/>
          </c:spPr>
          <c:invertIfNegative val="0"/>
          <c:dLbls>
            <c:spPr>
              <a:solidFill>
                <a:schemeClr val="bg1">
                  <a:lumMod val="50000"/>
                  <a:lumOff val="5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0.23</c:v>
                </c:pt>
              </c:numCache>
            </c:numRef>
          </c:val>
          <c:extLst>
            <c:ext xmlns:c16="http://schemas.microsoft.com/office/drawing/2014/chart" uri="{C3380CC4-5D6E-409C-BE32-E72D297353CC}">
              <c16:uniqueId val="{00000001-0092-4C6F-A23E-E28A5715B3E8}"/>
            </c:ext>
          </c:extLst>
        </c:ser>
        <c:ser>
          <c:idx val="2"/>
          <c:order val="2"/>
          <c:tx>
            <c:strRef>
              <c:f>Sheet1!$D$1</c:f>
              <c:strCache>
                <c:ptCount val="1"/>
                <c:pt idx="0">
                  <c:v>Texting</c:v>
                </c:pt>
              </c:strCache>
            </c:strRef>
          </c:tx>
          <c:spPr>
            <a:solidFill>
              <a:schemeClr val="accent3"/>
            </a:solidFill>
            <a:ln>
              <a:noFill/>
            </a:ln>
            <a:effectLst/>
          </c:spPr>
          <c:invertIfNegative val="0"/>
          <c:dLbls>
            <c:spPr>
              <a:solidFill>
                <a:schemeClr val="bg1">
                  <a:lumMod val="50000"/>
                  <a:lumOff val="5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0.23</c:v>
                </c:pt>
              </c:numCache>
            </c:numRef>
          </c:val>
          <c:extLst>
            <c:ext xmlns:c16="http://schemas.microsoft.com/office/drawing/2014/chart" uri="{C3380CC4-5D6E-409C-BE32-E72D297353CC}">
              <c16:uniqueId val="{00000002-0092-4C6F-A23E-E28A5715B3E8}"/>
            </c:ext>
          </c:extLst>
        </c:ser>
        <c:dLbls>
          <c:dLblPos val="outEnd"/>
          <c:showLegendKey val="0"/>
          <c:showVal val="1"/>
          <c:showCatName val="0"/>
          <c:showSerName val="0"/>
          <c:showPercent val="0"/>
          <c:showBubbleSize val="0"/>
        </c:dLbls>
        <c:gapWidth val="219"/>
        <c:overlap val="-27"/>
        <c:axId val="481917720"/>
        <c:axId val="481920856"/>
      </c:barChart>
      <c:catAx>
        <c:axId val="48191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1920856"/>
        <c:crosses val="autoZero"/>
        <c:auto val="1"/>
        <c:lblAlgn val="ctr"/>
        <c:lblOffset val="100"/>
        <c:noMultiLvlLbl val="0"/>
      </c:catAx>
      <c:valAx>
        <c:axId val="4819208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1917720"/>
        <c:crosses val="autoZero"/>
        <c:crossBetween val="between"/>
      </c:valAx>
      <c:spPr>
        <a:noFill/>
        <a:ln>
          <a:noFill/>
        </a:ln>
        <a:effectLst/>
      </c:spPr>
    </c:plotArea>
    <c:legend>
      <c:legendPos val="b"/>
      <c:layout>
        <c:manualLayout>
          <c:xMode val="edge"/>
          <c:yMode val="edge"/>
          <c:x val="0"/>
          <c:y val="0.75431829159477071"/>
          <c:w val="1"/>
          <c:h val="0.2309711189816411"/>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smtClean="0"/>
              <a:t>Japan</a:t>
            </a:r>
            <a:endParaRPr lang="en-US" sz="3200" dirty="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97794255549813"/>
          <c:y val="0.12740428325359965"/>
          <c:w val="0.81246067215281936"/>
          <c:h val="0.58373587474208777"/>
        </c:manualLayout>
      </c:layout>
      <c:barChart>
        <c:barDir val="col"/>
        <c:grouping val="clustered"/>
        <c:varyColors val="0"/>
        <c:ser>
          <c:idx val="0"/>
          <c:order val="0"/>
          <c:tx>
            <c:strRef>
              <c:f>Sheet1!$B$1</c:f>
              <c:strCache>
                <c:ptCount val="1"/>
                <c:pt idx="0">
                  <c:v>Line</c:v>
                </c:pt>
              </c:strCache>
            </c:strRef>
          </c:tx>
          <c:spPr>
            <a:solidFill>
              <a:schemeClr val="accent1"/>
            </a:solidFill>
            <a:ln>
              <a:noFill/>
            </a:ln>
            <a:effectLst/>
          </c:spPr>
          <c:invertIfNegative val="0"/>
          <c:dLbls>
            <c:spPr>
              <a:solidFill>
                <a:schemeClr val="bg1">
                  <a:lumMod val="50000"/>
                  <a:lumOff val="5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0.00%</c:formatCode>
                <c:ptCount val="1"/>
                <c:pt idx="0">
                  <c:v>0.88500000000000001</c:v>
                </c:pt>
              </c:numCache>
            </c:numRef>
          </c:val>
          <c:extLst>
            <c:ext xmlns:c16="http://schemas.microsoft.com/office/drawing/2014/chart" uri="{C3380CC4-5D6E-409C-BE32-E72D297353CC}">
              <c16:uniqueId val="{00000000-D1CD-4FB2-B216-F31D551088F5}"/>
            </c:ext>
          </c:extLst>
        </c:ser>
        <c:ser>
          <c:idx val="1"/>
          <c:order val="1"/>
          <c:tx>
            <c:strRef>
              <c:f>Sheet1!$C$1</c:f>
              <c:strCache>
                <c:ptCount val="1"/>
                <c:pt idx="0">
                  <c:v>FaceBook</c:v>
                </c:pt>
              </c:strCache>
            </c:strRef>
          </c:tx>
          <c:spPr>
            <a:solidFill>
              <a:schemeClr val="accent2"/>
            </a:solidFill>
            <a:ln>
              <a:noFill/>
            </a:ln>
            <a:effectLst/>
          </c:spPr>
          <c:invertIfNegative val="0"/>
          <c:dLbls>
            <c:spPr>
              <a:solidFill>
                <a:schemeClr val="bg1">
                  <a:lumMod val="50000"/>
                  <a:lumOff val="5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0.00%</c:formatCode>
                <c:ptCount val="1"/>
                <c:pt idx="0">
                  <c:v>3.7999999999999999E-2</c:v>
                </c:pt>
              </c:numCache>
            </c:numRef>
          </c:val>
          <c:extLst>
            <c:ext xmlns:c16="http://schemas.microsoft.com/office/drawing/2014/chart" uri="{C3380CC4-5D6E-409C-BE32-E72D297353CC}">
              <c16:uniqueId val="{00000001-D1CD-4FB2-B216-F31D551088F5}"/>
            </c:ext>
          </c:extLst>
        </c:ser>
        <c:ser>
          <c:idx val="2"/>
          <c:order val="2"/>
          <c:tx>
            <c:strRef>
              <c:f>Sheet1!$D$1</c:f>
              <c:strCache>
                <c:ptCount val="1"/>
                <c:pt idx="0">
                  <c:v>Twitter</c:v>
                </c:pt>
              </c:strCache>
            </c:strRef>
          </c:tx>
          <c:spPr>
            <a:solidFill>
              <a:schemeClr val="accent3"/>
            </a:solidFill>
            <a:ln>
              <a:noFill/>
            </a:ln>
            <a:effectLst/>
          </c:spPr>
          <c:invertIfNegative val="0"/>
          <c:dLbls>
            <c:spPr>
              <a:solidFill>
                <a:schemeClr val="bg1">
                  <a:lumMod val="50000"/>
                  <a:lumOff val="5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0.00%</c:formatCode>
                <c:ptCount val="1"/>
                <c:pt idx="0">
                  <c:v>3.7999999999999999E-2</c:v>
                </c:pt>
              </c:numCache>
            </c:numRef>
          </c:val>
          <c:extLst>
            <c:ext xmlns:c16="http://schemas.microsoft.com/office/drawing/2014/chart" uri="{C3380CC4-5D6E-409C-BE32-E72D297353CC}">
              <c16:uniqueId val="{00000002-D1CD-4FB2-B216-F31D551088F5}"/>
            </c:ext>
          </c:extLst>
        </c:ser>
        <c:dLbls>
          <c:dLblPos val="outEnd"/>
          <c:showLegendKey val="0"/>
          <c:showVal val="1"/>
          <c:showCatName val="0"/>
          <c:showSerName val="0"/>
          <c:showPercent val="0"/>
          <c:showBubbleSize val="0"/>
        </c:dLbls>
        <c:gapWidth val="219"/>
        <c:overlap val="-27"/>
        <c:axId val="481918112"/>
        <c:axId val="481920464"/>
      </c:barChart>
      <c:catAx>
        <c:axId val="48191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1920464"/>
        <c:crosses val="autoZero"/>
        <c:auto val="1"/>
        <c:lblAlgn val="ctr"/>
        <c:lblOffset val="100"/>
        <c:noMultiLvlLbl val="0"/>
      </c:catAx>
      <c:valAx>
        <c:axId val="4819204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1918112"/>
        <c:crosses val="autoZero"/>
        <c:crossBetween val="between"/>
      </c:valAx>
      <c:spPr>
        <a:noFill/>
        <a:ln>
          <a:noFill/>
        </a:ln>
        <a:effectLst/>
      </c:spPr>
    </c:plotArea>
    <c:legend>
      <c:legendPos val="b"/>
      <c:layout>
        <c:manualLayout>
          <c:xMode val="edge"/>
          <c:yMode val="edge"/>
          <c:x val="0"/>
          <c:y val="0.7437257276970759"/>
          <c:w val="1"/>
          <c:h val="0.25627427230292421"/>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65731627296587"/>
          <c:y val="3.0275224983713794E-2"/>
          <c:w val="0.6218791830708662"/>
          <c:h val="0.79400169125165188"/>
        </c:manualLayout>
      </c:layout>
      <c:barChart>
        <c:barDir val="bar"/>
        <c:grouping val="percentStacked"/>
        <c:varyColors val="0"/>
        <c:ser>
          <c:idx val="0"/>
          <c:order val="0"/>
          <c:tx>
            <c:strRef>
              <c:f>Sheet1!$B$1</c:f>
              <c:strCache>
                <c:ptCount val="1"/>
                <c:pt idx="0">
                  <c:v>Strangly Agree</c:v>
                </c:pt>
              </c:strCache>
            </c:strRef>
          </c:tx>
          <c:spPr>
            <a:solidFill>
              <a:schemeClr val="accent1"/>
            </a:solidFill>
            <a:ln>
              <a:noFill/>
            </a:ln>
            <a:effectLst/>
          </c:spPr>
          <c:invertIfNegative val="0"/>
          <c:cat>
            <c:strRef>
              <c:f>Sheet1!$A$2:$A$3</c:f>
              <c:strCache>
                <c:ptCount val="2"/>
                <c:pt idx="0">
                  <c:v>America</c:v>
                </c:pt>
                <c:pt idx="1">
                  <c:v>Japan</c:v>
                </c:pt>
              </c:strCache>
            </c:strRef>
          </c:cat>
          <c:val>
            <c:numRef>
              <c:f>Sheet1!$B$2:$B$3</c:f>
              <c:numCache>
                <c:formatCode>General</c:formatCode>
                <c:ptCount val="2"/>
                <c:pt idx="0">
                  <c:v>4</c:v>
                </c:pt>
                <c:pt idx="1">
                  <c:v>6</c:v>
                </c:pt>
              </c:numCache>
            </c:numRef>
          </c:val>
          <c:extLst>
            <c:ext xmlns:c16="http://schemas.microsoft.com/office/drawing/2014/chart" uri="{C3380CC4-5D6E-409C-BE32-E72D297353CC}">
              <c16:uniqueId val="{00000000-EE49-4F7E-AE80-65AC0A633B48}"/>
            </c:ext>
          </c:extLst>
        </c:ser>
        <c:ser>
          <c:idx val="1"/>
          <c:order val="1"/>
          <c:tx>
            <c:strRef>
              <c:f>Sheet1!$C$1</c:f>
              <c:strCache>
                <c:ptCount val="1"/>
                <c:pt idx="0">
                  <c:v>Agree</c:v>
                </c:pt>
              </c:strCache>
            </c:strRef>
          </c:tx>
          <c:spPr>
            <a:solidFill>
              <a:schemeClr val="accent2"/>
            </a:solidFill>
            <a:ln>
              <a:noFill/>
            </a:ln>
            <a:effectLst/>
          </c:spPr>
          <c:invertIfNegative val="0"/>
          <c:cat>
            <c:strRef>
              <c:f>Sheet1!$A$2:$A$3</c:f>
              <c:strCache>
                <c:ptCount val="2"/>
                <c:pt idx="0">
                  <c:v>America</c:v>
                </c:pt>
                <c:pt idx="1">
                  <c:v>Japan</c:v>
                </c:pt>
              </c:strCache>
            </c:strRef>
          </c:cat>
          <c:val>
            <c:numRef>
              <c:f>Sheet1!$C$2:$C$3</c:f>
              <c:numCache>
                <c:formatCode>General</c:formatCode>
                <c:ptCount val="2"/>
                <c:pt idx="0">
                  <c:v>6</c:v>
                </c:pt>
                <c:pt idx="1">
                  <c:v>11</c:v>
                </c:pt>
              </c:numCache>
            </c:numRef>
          </c:val>
          <c:extLst>
            <c:ext xmlns:c16="http://schemas.microsoft.com/office/drawing/2014/chart" uri="{C3380CC4-5D6E-409C-BE32-E72D297353CC}">
              <c16:uniqueId val="{00000001-EE49-4F7E-AE80-65AC0A633B48}"/>
            </c:ext>
          </c:extLst>
        </c:ser>
        <c:ser>
          <c:idx val="2"/>
          <c:order val="2"/>
          <c:tx>
            <c:strRef>
              <c:f>Sheet1!$D$1</c:f>
              <c:strCache>
                <c:ptCount val="1"/>
                <c:pt idx="0">
                  <c:v>Neutral</c:v>
                </c:pt>
              </c:strCache>
            </c:strRef>
          </c:tx>
          <c:spPr>
            <a:solidFill>
              <a:schemeClr val="accent3"/>
            </a:solidFill>
            <a:ln>
              <a:noFill/>
            </a:ln>
            <a:effectLst/>
          </c:spPr>
          <c:invertIfNegative val="0"/>
          <c:cat>
            <c:strRef>
              <c:f>Sheet1!$A$2:$A$3</c:f>
              <c:strCache>
                <c:ptCount val="2"/>
                <c:pt idx="0">
                  <c:v>America</c:v>
                </c:pt>
                <c:pt idx="1">
                  <c:v>Japan</c:v>
                </c:pt>
              </c:strCache>
            </c:strRef>
          </c:cat>
          <c:val>
            <c:numRef>
              <c:f>Sheet1!$D$2:$D$3</c:f>
              <c:numCache>
                <c:formatCode>General</c:formatCode>
                <c:ptCount val="2"/>
                <c:pt idx="0">
                  <c:v>9</c:v>
                </c:pt>
                <c:pt idx="1">
                  <c:v>5</c:v>
                </c:pt>
              </c:numCache>
            </c:numRef>
          </c:val>
          <c:extLst>
            <c:ext xmlns:c16="http://schemas.microsoft.com/office/drawing/2014/chart" uri="{C3380CC4-5D6E-409C-BE32-E72D297353CC}">
              <c16:uniqueId val="{00000002-EE49-4F7E-AE80-65AC0A633B48}"/>
            </c:ext>
          </c:extLst>
        </c:ser>
        <c:ser>
          <c:idx val="3"/>
          <c:order val="3"/>
          <c:tx>
            <c:strRef>
              <c:f>Sheet1!$E$1</c:f>
              <c:strCache>
                <c:ptCount val="1"/>
                <c:pt idx="0">
                  <c:v>Disagree</c:v>
                </c:pt>
              </c:strCache>
            </c:strRef>
          </c:tx>
          <c:spPr>
            <a:solidFill>
              <a:schemeClr val="accent4"/>
            </a:solidFill>
            <a:ln>
              <a:noFill/>
            </a:ln>
            <a:effectLst/>
          </c:spPr>
          <c:invertIfNegative val="0"/>
          <c:cat>
            <c:strRef>
              <c:f>Sheet1!$A$2:$A$3</c:f>
              <c:strCache>
                <c:ptCount val="2"/>
                <c:pt idx="0">
                  <c:v>America</c:v>
                </c:pt>
                <c:pt idx="1">
                  <c:v>Japan</c:v>
                </c:pt>
              </c:strCache>
            </c:strRef>
          </c:cat>
          <c:val>
            <c:numRef>
              <c:f>Sheet1!$E$2:$E$3</c:f>
              <c:numCache>
                <c:formatCode>General</c:formatCode>
                <c:ptCount val="2"/>
                <c:pt idx="0">
                  <c:v>7</c:v>
                </c:pt>
                <c:pt idx="1">
                  <c:v>3</c:v>
                </c:pt>
              </c:numCache>
            </c:numRef>
          </c:val>
          <c:extLst>
            <c:ext xmlns:c16="http://schemas.microsoft.com/office/drawing/2014/chart" uri="{C3380CC4-5D6E-409C-BE32-E72D297353CC}">
              <c16:uniqueId val="{00000003-EE49-4F7E-AE80-65AC0A633B48}"/>
            </c:ext>
          </c:extLst>
        </c:ser>
        <c:ser>
          <c:idx val="4"/>
          <c:order val="4"/>
          <c:tx>
            <c:strRef>
              <c:f>Sheet1!$F$1</c:f>
              <c:strCache>
                <c:ptCount val="1"/>
                <c:pt idx="0">
                  <c:v>Strongly Disagree</c:v>
                </c:pt>
              </c:strCache>
            </c:strRef>
          </c:tx>
          <c:spPr>
            <a:solidFill>
              <a:schemeClr val="accent5"/>
            </a:solidFill>
            <a:ln>
              <a:noFill/>
            </a:ln>
            <a:effectLst/>
          </c:spPr>
          <c:invertIfNegative val="0"/>
          <c:cat>
            <c:strRef>
              <c:f>Sheet1!$A$2:$A$3</c:f>
              <c:strCache>
                <c:ptCount val="2"/>
                <c:pt idx="0">
                  <c:v>America</c:v>
                </c:pt>
                <c:pt idx="1">
                  <c:v>Japan</c:v>
                </c:pt>
              </c:strCache>
            </c:strRef>
          </c:cat>
          <c:val>
            <c:numRef>
              <c:f>Sheet1!$F$2:$F$3</c:f>
              <c:numCache>
                <c:formatCode>General</c:formatCode>
                <c:ptCount val="2"/>
                <c:pt idx="0">
                  <c:v>4</c:v>
                </c:pt>
                <c:pt idx="1">
                  <c:v>1</c:v>
                </c:pt>
              </c:numCache>
            </c:numRef>
          </c:val>
          <c:extLst>
            <c:ext xmlns:c16="http://schemas.microsoft.com/office/drawing/2014/chart" uri="{C3380CC4-5D6E-409C-BE32-E72D297353CC}">
              <c16:uniqueId val="{00000004-EE49-4F7E-AE80-65AC0A633B48}"/>
            </c:ext>
          </c:extLst>
        </c:ser>
        <c:dLbls>
          <c:showLegendKey val="0"/>
          <c:showVal val="0"/>
          <c:showCatName val="0"/>
          <c:showSerName val="0"/>
          <c:showPercent val="0"/>
          <c:showBubbleSize val="0"/>
        </c:dLbls>
        <c:gapWidth val="150"/>
        <c:overlap val="100"/>
        <c:axId val="481918504"/>
        <c:axId val="481921640"/>
      </c:barChart>
      <c:catAx>
        <c:axId val="481918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1921640"/>
        <c:crosses val="autoZero"/>
        <c:auto val="1"/>
        <c:lblAlgn val="ctr"/>
        <c:lblOffset val="100"/>
        <c:noMultiLvlLbl val="0"/>
      </c:catAx>
      <c:valAx>
        <c:axId val="4819216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tx1">
              <a:lumMod val="50000"/>
            </a:schemeClr>
          </a:solid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81918504"/>
        <c:crosses val="autoZero"/>
        <c:crossBetween val="between"/>
      </c:valAx>
      <c:spPr>
        <a:noFill/>
        <a:ln>
          <a:noFill/>
        </a:ln>
        <a:effectLst/>
      </c:spPr>
    </c:plotArea>
    <c:legend>
      <c:legendPos val="b"/>
      <c:layout>
        <c:manualLayout>
          <c:xMode val="edge"/>
          <c:yMode val="edge"/>
          <c:x val="2.346776574803151E-2"/>
          <c:y val="5.5396293376248865E-2"/>
          <c:w val="0.25098113517060361"/>
          <c:h val="0.87304408393497324"/>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t>Japan</a:t>
            </a:r>
            <a:endParaRPr lang="en-US" sz="2800" dirty="0"/>
          </a:p>
        </c:rich>
      </c:tx>
      <c:layout>
        <c:manualLayout>
          <c:xMode val="edge"/>
          <c:yMode val="edge"/>
          <c:x val="0.87700524934383206"/>
          <c:y val="0.75804605915470424"/>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7666699475065619"/>
          <c:y val="0.11828495764711593"/>
          <c:w val="0.40041633858267717"/>
          <c:h val="0.45420414063153125"/>
        </c:manualLayout>
      </c:layout>
      <c:bar3DChart>
        <c:barDir val="col"/>
        <c:grouping val="percentStacked"/>
        <c:varyColors val="0"/>
        <c:ser>
          <c:idx val="0"/>
          <c:order val="0"/>
          <c:tx>
            <c:strRef>
              <c:f>Sheet1!$B$1</c:f>
              <c:strCache>
                <c:ptCount val="1"/>
                <c:pt idx="0">
                  <c:v>Very Often</c:v>
                </c:pt>
              </c:strCache>
            </c:strRef>
          </c:tx>
          <c:spPr>
            <a:solidFill>
              <a:schemeClr val="accent1"/>
            </a:solidFill>
            <a:ln>
              <a:noFill/>
            </a:ln>
            <a:effectLst/>
            <a:sp3d/>
          </c:spPr>
          <c:invertIfNegative val="0"/>
          <c:cat>
            <c:strRef>
              <c:f>Sheet1!$A$2:$A$6</c:f>
              <c:strCache>
                <c:ptCount val="5"/>
                <c:pt idx="0">
                  <c:v>Work</c:v>
                </c:pt>
                <c:pt idx="1">
                  <c:v>School</c:v>
                </c:pt>
                <c:pt idx="2">
                  <c:v>Relaxation</c:v>
                </c:pt>
                <c:pt idx="3">
                  <c:v>Social Media</c:v>
                </c:pt>
                <c:pt idx="4">
                  <c:v>Games</c:v>
                </c:pt>
              </c:strCache>
            </c:strRef>
          </c:cat>
          <c:val>
            <c:numRef>
              <c:f>Sheet1!$B$2:$B$6</c:f>
              <c:numCache>
                <c:formatCode>General</c:formatCode>
                <c:ptCount val="5"/>
                <c:pt idx="0">
                  <c:v>5</c:v>
                </c:pt>
                <c:pt idx="1">
                  <c:v>7</c:v>
                </c:pt>
                <c:pt idx="2">
                  <c:v>19</c:v>
                </c:pt>
                <c:pt idx="3">
                  <c:v>20</c:v>
                </c:pt>
                <c:pt idx="4">
                  <c:v>4</c:v>
                </c:pt>
              </c:numCache>
            </c:numRef>
          </c:val>
          <c:extLst>
            <c:ext xmlns:c16="http://schemas.microsoft.com/office/drawing/2014/chart" uri="{C3380CC4-5D6E-409C-BE32-E72D297353CC}">
              <c16:uniqueId val="{00000000-B81D-4383-A384-DA3723F52DF7}"/>
            </c:ext>
          </c:extLst>
        </c:ser>
        <c:ser>
          <c:idx val="1"/>
          <c:order val="1"/>
          <c:tx>
            <c:strRef>
              <c:f>Sheet1!$C$1</c:f>
              <c:strCache>
                <c:ptCount val="1"/>
                <c:pt idx="0">
                  <c:v>Often</c:v>
                </c:pt>
              </c:strCache>
            </c:strRef>
          </c:tx>
          <c:spPr>
            <a:solidFill>
              <a:schemeClr val="accent2"/>
            </a:solidFill>
            <a:ln>
              <a:noFill/>
            </a:ln>
            <a:effectLst/>
            <a:sp3d/>
          </c:spPr>
          <c:invertIfNegative val="0"/>
          <c:cat>
            <c:strRef>
              <c:f>Sheet1!$A$2:$A$6</c:f>
              <c:strCache>
                <c:ptCount val="5"/>
                <c:pt idx="0">
                  <c:v>Work</c:v>
                </c:pt>
                <c:pt idx="1">
                  <c:v>School</c:v>
                </c:pt>
                <c:pt idx="2">
                  <c:v>Relaxation</c:v>
                </c:pt>
                <c:pt idx="3">
                  <c:v>Social Media</c:v>
                </c:pt>
                <c:pt idx="4">
                  <c:v>Games</c:v>
                </c:pt>
              </c:strCache>
            </c:strRef>
          </c:cat>
          <c:val>
            <c:numRef>
              <c:f>Sheet1!$C$2:$C$6</c:f>
              <c:numCache>
                <c:formatCode>General</c:formatCode>
                <c:ptCount val="5"/>
                <c:pt idx="0">
                  <c:v>8</c:v>
                </c:pt>
                <c:pt idx="1">
                  <c:v>8</c:v>
                </c:pt>
                <c:pt idx="2">
                  <c:v>5</c:v>
                </c:pt>
                <c:pt idx="3">
                  <c:v>2</c:v>
                </c:pt>
                <c:pt idx="4">
                  <c:v>3</c:v>
                </c:pt>
              </c:numCache>
            </c:numRef>
          </c:val>
          <c:extLst>
            <c:ext xmlns:c16="http://schemas.microsoft.com/office/drawing/2014/chart" uri="{C3380CC4-5D6E-409C-BE32-E72D297353CC}">
              <c16:uniqueId val="{00000001-B81D-4383-A384-DA3723F52DF7}"/>
            </c:ext>
          </c:extLst>
        </c:ser>
        <c:ser>
          <c:idx val="2"/>
          <c:order val="2"/>
          <c:tx>
            <c:strRef>
              <c:f>Sheet1!$D$1</c:f>
              <c:strCache>
                <c:ptCount val="1"/>
                <c:pt idx="0">
                  <c:v>Sometimes</c:v>
                </c:pt>
              </c:strCache>
            </c:strRef>
          </c:tx>
          <c:spPr>
            <a:solidFill>
              <a:schemeClr val="accent3"/>
            </a:solidFill>
            <a:ln>
              <a:noFill/>
            </a:ln>
            <a:effectLst/>
            <a:sp3d/>
          </c:spPr>
          <c:invertIfNegative val="0"/>
          <c:cat>
            <c:strRef>
              <c:f>Sheet1!$A$2:$A$6</c:f>
              <c:strCache>
                <c:ptCount val="5"/>
                <c:pt idx="0">
                  <c:v>Work</c:v>
                </c:pt>
                <c:pt idx="1">
                  <c:v>School</c:v>
                </c:pt>
                <c:pt idx="2">
                  <c:v>Relaxation</c:v>
                </c:pt>
                <c:pt idx="3">
                  <c:v>Social Media</c:v>
                </c:pt>
                <c:pt idx="4">
                  <c:v>Games</c:v>
                </c:pt>
              </c:strCache>
            </c:strRef>
          </c:cat>
          <c:val>
            <c:numRef>
              <c:f>Sheet1!$D$2:$D$6</c:f>
              <c:numCache>
                <c:formatCode>General</c:formatCode>
                <c:ptCount val="5"/>
                <c:pt idx="0">
                  <c:v>5</c:v>
                </c:pt>
                <c:pt idx="1">
                  <c:v>7</c:v>
                </c:pt>
                <c:pt idx="2">
                  <c:v>1</c:v>
                </c:pt>
                <c:pt idx="3">
                  <c:v>3</c:v>
                </c:pt>
                <c:pt idx="4">
                  <c:v>3</c:v>
                </c:pt>
              </c:numCache>
            </c:numRef>
          </c:val>
          <c:extLst>
            <c:ext xmlns:c16="http://schemas.microsoft.com/office/drawing/2014/chart" uri="{C3380CC4-5D6E-409C-BE32-E72D297353CC}">
              <c16:uniqueId val="{00000002-B81D-4383-A384-DA3723F52DF7}"/>
            </c:ext>
          </c:extLst>
        </c:ser>
        <c:ser>
          <c:idx val="3"/>
          <c:order val="3"/>
          <c:tx>
            <c:strRef>
              <c:f>Sheet1!$E$1</c:f>
              <c:strCache>
                <c:ptCount val="1"/>
                <c:pt idx="0">
                  <c:v>Uncommon</c:v>
                </c:pt>
              </c:strCache>
            </c:strRef>
          </c:tx>
          <c:spPr>
            <a:solidFill>
              <a:schemeClr val="accent4"/>
            </a:solidFill>
            <a:ln>
              <a:noFill/>
            </a:ln>
            <a:effectLst/>
            <a:sp3d/>
          </c:spPr>
          <c:invertIfNegative val="0"/>
          <c:cat>
            <c:strRef>
              <c:f>Sheet1!$A$2:$A$6</c:f>
              <c:strCache>
                <c:ptCount val="5"/>
                <c:pt idx="0">
                  <c:v>Work</c:v>
                </c:pt>
                <c:pt idx="1">
                  <c:v>School</c:v>
                </c:pt>
                <c:pt idx="2">
                  <c:v>Relaxation</c:v>
                </c:pt>
                <c:pt idx="3">
                  <c:v>Social Media</c:v>
                </c:pt>
                <c:pt idx="4">
                  <c:v>Games</c:v>
                </c:pt>
              </c:strCache>
            </c:strRef>
          </c:cat>
          <c:val>
            <c:numRef>
              <c:f>Sheet1!$E$2:$E$6</c:f>
              <c:numCache>
                <c:formatCode>General</c:formatCode>
                <c:ptCount val="5"/>
                <c:pt idx="0">
                  <c:v>4</c:v>
                </c:pt>
                <c:pt idx="1">
                  <c:v>1</c:v>
                </c:pt>
                <c:pt idx="2">
                  <c:v>0</c:v>
                </c:pt>
                <c:pt idx="3">
                  <c:v>0</c:v>
                </c:pt>
                <c:pt idx="4">
                  <c:v>3</c:v>
                </c:pt>
              </c:numCache>
            </c:numRef>
          </c:val>
          <c:extLst>
            <c:ext xmlns:c16="http://schemas.microsoft.com/office/drawing/2014/chart" uri="{C3380CC4-5D6E-409C-BE32-E72D297353CC}">
              <c16:uniqueId val="{00000003-B81D-4383-A384-DA3723F52DF7}"/>
            </c:ext>
          </c:extLst>
        </c:ser>
        <c:ser>
          <c:idx val="4"/>
          <c:order val="4"/>
          <c:tx>
            <c:strRef>
              <c:f>Sheet1!$F$1</c:f>
              <c:strCache>
                <c:ptCount val="1"/>
                <c:pt idx="0">
                  <c:v>Never</c:v>
                </c:pt>
              </c:strCache>
            </c:strRef>
          </c:tx>
          <c:spPr>
            <a:solidFill>
              <a:schemeClr val="accent5"/>
            </a:solidFill>
            <a:ln>
              <a:noFill/>
            </a:ln>
            <a:effectLst/>
            <a:sp3d/>
          </c:spPr>
          <c:invertIfNegative val="0"/>
          <c:cat>
            <c:strRef>
              <c:f>Sheet1!$A$2:$A$6</c:f>
              <c:strCache>
                <c:ptCount val="5"/>
                <c:pt idx="0">
                  <c:v>Work</c:v>
                </c:pt>
                <c:pt idx="1">
                  <c:v>School</c:v>
                </c:pt>
                <c:pt idx="2">
                  <c:v>Relaxation</c:v>
                </c:pt>
                <c:pt idx="3">
                  <c:v>Social Media</c:v>
                </c:pt>
                <c:pt idx="4">
                  <c:v>Games</c:v>
                </c:pt>
              </c:strCache>
            </c:strRef>
          </c:cat>
          <c:val>
            <c:numRef>
              <c:f>Sheet1!$F$2:$F$6</c:f>
              <c:numCache>
                <c:formatCode>General</c:formatCode>
                <c:ptCount val="5"/>
                <c:pt idx="0">
                  <c:v>4</c:v>
                </c:pt>
                <c:pt idx="1">
                  <c:v>3</c:v>
                </c:pt>
                <c:pt idx="2">
                  <c:v>1</c:v>
                </c:pt>
                <c:pt idx="3">
                  <c:v>1</c:v>
                </c:pt>
                <c:pt idx="4">
                  <c:v>13</c:v>
                </c:pt>
              </c:numCache>
            </c:numRef>
          </c:val>
          <c:extLst>
            <c:ext xmlns:c16="http://schemas.microsoft.com/office/drawing/2014/chart" uri="{C3380CC4-5D6E-409C-BE32-E72D297353CC}">
              <c16:uniqueId val="{00000004-B81D-4383-A384-DA3723F52DF7}"/>
            </c:ext>
          </c:extLst>
        </c:ser>
        <c:dLbls>
          <c:showLegendKey val="0"/>
          <c:showVal val="0"/>
          <c:showCatName val="0"/>
          <c:showSerName val="0"/>
          <c:showPercent val="0"/>
          <c:showBubbleSize val="0"/>
        </c:dLbls>
        <c:gapWidth val="150"/>
        <c:shape val="box"/>
        <c:axId val="481922032"/>
        <c:axId val="481919680"/>
        <c:axId val="0"/>
      </c:bar3DChart>
      <c:catAx>
        <c:axId val="481922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1919680"/>
        <c:crosses val="autoZero"/>
        <c:auto val="1"/>
        <c:lblAlgn val="ctr"/>
        <c:lblOffset val="100"/>
        <c:noMultiLvlLbl val="0"/>
      </c:catAx>
      <c:valAx>
        <c:axId val="481919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tx1">
              <a:lumMod val="50000"/>
            </a:schemeClr>
          </a:solid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81922032"/>
        <c:crosses val="autoZero"/>
        <c:crossBetween val="between"/>
      </c:valAx>
      <c:spPr>
        <a:noFill/>
        <a:ln>
          <a:noFill/>
        </a:ln>
        <a:effectLst/>
      </c:spPr>
    </c:plotArea>
    <c:legend>
      <c:legendPos val="b"/>
      <c:layout>
        <c:manualLayout>
          <c:xMode val="edge"/>
          <c:yMode val="edge"/>
          <c:x val="0"/>
          <c:y val="0.86487996195746464"/>
          <c:w val="1"/>
          <c:h val="0.13512003804253536"/>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2800" b="0" i="0" u="none" strike="noStrike" kern="1200" spc="0" baseline="0">
                <a:solidFill>
                  <a:schemeClr val="tx1">
                    <a:lumMod val="65000"/>
                    <a:lumOff val="35000"/>
                  </a:schemeClr>
                </a:solidFill>
                <a:latin typeface="+mn-lt"/>
                <a:ea typeface="+mn-ea"/>
                <a:cs typeface="+mn-cs"/>
              </a:defRPr>
            </a:pPr>
            <a:r>
              <a:rPr lang="en-US" sz="2800" dirty="0" smtClean="0"/>
              <a:t>USA</a:t>
            </a:r>
            <a:endParaRPr lang="en-US" sz="2800" dirty="0"/>
          </a:p>
        </c:rich>
      </c:tx>
      <c:layout>
        <c:manualLayout>
          <c:xMode val="edge"/>
          <c:yMode val="edge"/>
          <c:x val="0.83638022250331734"/>
          <c:y val="0.78144149926422934"/>
        </c:manualLayout>
      </c:layout>
      <c:overlay val="1"/>
      <c:spPr>
        <a:noFill/>
        <a:ln>
          <a:noFill/>
        </a:ln>
        <a:effectLst/>
      </c:spPr>
      <c:txPr>
        <a:bodyPr rot="0" spcFirstLastPara="1" vertOverflow="ellipsis" vert="horz" wrap="square" anchor="t" anchorCtr="0"/>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83367877849062"/>
          <c:y val="0.12694851334415799"/>
          <c:w val="0.87124965079554639"/>
          <c:h val="0.51119387220332979"/>
        </c:manualLayout>
      </c:layout>
      <c:bar3DChart>
        <c:barDir val="col"/>
        <c:grouping val="percentStacked"/>
        <c:varyColors val="0"/>
        <c:ser>
          <c:idx val="0"/>
          <c:order val="0"/>
          <c:tx>
            <c:strRef>
              <c:f>Sheet1!$B$1</c:f>
              <c:strCache>
                <c:ptCount val="1"/>
                <c:pt idx="0">
                  <c:v>Very Often</c:v>
                </c:pt>
              </c:strCache>
            </c:strRef>
          </c:tx>
          <c:spPr>
            <a:solidFill>
              <a:schemeClr val="accent1"/>
            </a:solidFill>
            <a:ln>
              <a:noFill/>
            </a:ln>
            <a:effectLst/>
            <a:sp3d/>
          </c:spPr>
          <c:invertIfNegative val="0"/>
          <c:cat>
            <c:strRef>
              <c:f>Sheet1!$A$2:$A$6</c:f>
              <c:strCache>
                <c:ptCount val="5"/>
                <c:pt idx="0">
                  <c:v>Work</c:v>
                </c:pt>
                <c:pt idx="1">
                  <c:v>School</c:v>
                </c:pt>
                <c:pt idx="2">
                  <c:v>Relaxation</c:v>
                </c:pt>
                <c:pt idx="3">
                  <c:v>Social Media</c:v>
                </c:pt>
                <c:pt idx="4">
                  <c:v>Games</c:v>
                </c:pt>
              </c:strCache>
            </c:strRef>
          </c:cat>
          <c:val>
            <c:numRef>
              <c:f>Sheet1!$B$2:$B$6</c:f>
              <c:numCache>
                <c:formatCode>General</c:formatCode>
                <c:ptCount val="5"/>
                <c:pt idx="0">
                  <c:v>8</c:v>
                </c:pt>
                <c:pt idx="1">
                  <c:v>11</c:v>
                </c:pt>
                <c:pt idx="2">
                  <c:v>17</c:v>
                </c:pt>
                <c:pt idx="3">
                  <c:v>14</c:v>
                </c:pt>
                <c:pt idx="4">
                  <c:v>1</c:v>
                </c:pt>
              </c:numCache>
            </c:numRef>
          </c:val>
          <c:extLst>
            <c:ext xmlns:c16="http://schemas.microsoft.com/office/drawing/2014/chart" uri="{C3380CC4-5D6E-409C-BE32-E72D297353CC}">
              <c16:uniqueId val="{00000000-D671-4664-AD99-4C7D1B36DE88}"/>
            </c:ext>
          </c:extLst>
        </c:ser>
        <c:ser>
          <c:idx val="1"/>
          <c:order val="1"/>
          <c:tx>
            <c:strRef>
              <c:f>Sheet1!$C$1</c:f>
              <c:strCache>
                <c:ptCount val="1"/>
                <c:pt idx="0">
                  <c:v>Often</c:v>
                </c:pt>
              </c:strCache>
            </c:strRef>
          </c:tx>
          <c:spPr>
            <a:solidFill>
              <a:schemeClr val="accent2"/>
            </a:solidFill>
            <a:ln>
              <a:noFill/>
            </a:ln>
            <a:effectLst/>
            <a:sp3d/>
          </c:spPr>
          <c:invertIfNegative val="0"/>
          <c:cat>
            <c:strRef>
              <c:f>Sheet1!$A$2:$A$6</c:f>
              <c:strCache>
                <c:ptCount val="5"/>
                <c:pt idx="0">
                  <c:v>Work</c:v>
                </c:pt>
                <c:pt idx="1">
                  <c:v>School</c:v>
                </c:pt>
                <c:pt idx="2">
                  <c:v>Relaxation</c:v>
                </c:pt>
                <c:pt idx="3">
                  <c:v>Social Media</c:v>
                </c:pt>
                <c:pt idx="4">
                  <c:v>Games</c:v>
                </c:pt>
              </c:strCache>
            </c:strRef>
          </c:cat>
          <c:val>
            <c:numRef>
              <c:f>Sheet1!$C$2:$C$6</c:f>
              <c:numCache>
                <c:formatCode>General</c:formatCode>
                <c:ptCount val="5"/>
                <c:pt idx="0">
                  <c:v>5</c:v>
                </c:pt>
                <c:pt idx="1">
                  <c:v>9</c:v>
                </c:pt>
                <c:pt idx="2">
                  <c:v>9</c:v>
                </c:pt>
                <c:pt idx="3">
                  <c:v>10</c:v>
                </c:pt>
                <c:pt idx="4">
                  <c:v>7</c:v>
                </c:pt>
              </c:numCache>
            </c:numRef>
          </c:val>
          <c:extLst>
            <c:ext xmlns:c16="http://schemas.microsoft.com/office/drawing/2014/chart" uri="{C3380CC4-5D6E-409C-BE32-E72D297353CC}">
              <c16:uniqueId val="{00000001-D671-4664-AD99-4C7D1B36DE88}"/>
            </c:ext>
          </c:extLst>
        </c:ser>
        <c:ser>
          <c:idx val="2"/>
          <c:order val="2"/>
          <c:tx>
            <c:strRef>
              <c:f>Sheet1!$D$1</c:f>
              <c:strCache>
                <c:ptCount val="1"/>
                <c:pt idx="0">
                  <c:v>Sometimes</c:v>
                </c:pt>
              </c:strCache>
            </c:strRef>
          </c:tx>
          <c:spPr>
            <a:solidFill>
              <a:schemeClr val="accent3"/>
            </a:solidFill>
            <a:ln>
              <a:noFill/>
            </a:ln>
            <a:effectLst/>
            <a:sp3d/>
          </c:spPr>
          <c:invertIfNegative val="0"/>
          <c:cat>
            <c:strRef>
              <c:f>Sheet1!$A$2:$A$6</c:f>
              <c:strCache>
                <c:ptCount val="5"/>
                <c:pt idx="0">
                  <c:v>Work</c:v>
                </c:pt>
                <c:pt idx="1">
                  <c:v>School</c:v>
                </c:pt>
                <c:pt idx="2">
                  <c:v>Relaxation</c:v>
                </c:pt>
                <c:pt idx="3">
                  <c:v>Social Media</c:v>
                </c:pt>
                <c:pt idx="4">
                  <c:v>Games</c:v>
                </c:pt>
              </c:strCache>
            </c:strRef>
          </c:cat>
          <c:val>
            <c:numRef>
              <c:f>Sheet1!$D$2:$D$6</c:f>
              <c:numCache>
                <c:formatCode>General</c:formatCode>
                <c:ptCount val="5"/>
                <c:pt idx="0">
                  <c:v>10</c:v>
                </c:pt>
                <c:pt idx="1">
                  <c:v>7</c:v>
                </c:pt>
                <c:pt idx="2">
                  <c:v>3</c:v>
                </c:pt>
                <c:pt idx="3">
                  <c:v>3</c:v>
                </c:pt>
                <c:pt idx="4">
                  <c:v>10</c:v>
                </c:pt>
              </c:numCache>
            </c:numRef>
          </c:val>
          <c:extLst>
            <c:ext xmlns:c16="http://schemas.microsoft.com/office/drawing/2014/chart" uri="{C3380CC4-5D6E-409C-BE32-E72D297353CC}">
              <c16:uniqueId val="{00000002-D671-4664-AD99-4C7D1B36DE88}"/>
            </c:ext>
          </c:extLst>
        </c:ser>
        <c:ser>
          <c:idx val="3"/>
          <c:order val="3"/>
          <c:tx>
            <c:strRef>
              <c:f>Sheet1!$E$1</c:f>
              <c:strCache>
                <c:ptCount val="1"/>
                <c:pt idx="0">
                  <c:v>Uncommon</c:v>
                </c:pt>
              </c:strCache>
            </c:strRef>
          </c:tx>
          <c:spPr>
            <a:solidFill>
              <a:schemeClr val="accent4"/>
            </a:solidFill>
            <a:ln>
              <a:noFill/>
            </a:ln>
            <a:effectLst/>
            <a:sp3d/>
          </c:spPr>
          <c:invertIfNegative val="0"/>
          <c:cat>
            <c:strRef>
              <c:f>Sheet1!$A$2:$A$6</c:f>
              <c:strCache>
                <c:ptCount val="5"/>
                <c:pt idx="0">
                  <c:v>Work</c:v>
                </c:pt>
                <c:pt idx="1">
                  <c:v>School</c:v>
                </c:pt>
                <c:pt idx="2">
                  <c:v>Relaxation</c:v>
                </c:pt>
                <c:pt idx="3">
                  <c:v>Social Media</c:v>
                </c:pt>
                <c:pt idx="4">
                  <c:v>Games</c:v>
                </c:pt>
              </c:strCache>
            </c:strRef>
          </c:cat>
          <c:val>
            <c:numRef>
              <c:f>Sheet1!$E$2:$E$6</c:f>
              <c:numCache>
                <c:formatCode>General</c:formatCode>
                <c:ptCount val="5"/>
                <c:pt idx="0">
                  <c:v>4</c:v>
                </c:pt>
                <c:pt idx="1">
                  <c:v>3</c:v>
                </c:pt>
                <c:pt idx="2">
                  <c:v>1</c:v>
                </c:pt>
                <c:pt idx="3">
                  <c:v>2</c:v>
                </c:pt>
                <c:pt idx="4">
                  <c:v>6</c:v>
                </c:pt>
              </c:numCache>
            </c:numRef>
          </c:val>
          <c:extLst>
            <c:ext xmlns:c16="http://schemas.microsoft.com/office/drawing/2014/chart" uri="{C3380CC4-5D6E-409C-BE32-E72D297353CC}">
              <c16:uniqueId val="{00000003-D671-4664-AD99-4C7D1B36DE88}"/>
            </c:ext>
          </c:extLst>
        </c:ser>
        <c:ser>
          <c:idx val="4"/>
          <c:order val="4"/>
          <c:tx>
            <c:strRef>
              <c:f>Sheet1!$F$1</c:f>
              <c:strCache>
                <c:ptCount val="1"/>
                <c:pt idx="0">
                  <c:v>Never</c:v>
                </c:pt>
              </c:strCache>
            </c:strRef>
          </c:tx>
          <c:spPr>
            <a:solidFill>
              <a:schemeClr val="accent5"/>
            </a:solidFill>
            <a:ln>
              <a:noFill/>
            </a:ln>
            <a:effectLst/>
            <a:sp3d/>
          </c:spPr>
          <c:invertIfNegative val="0"/>
          <c:cat>
            <c:strRef>
              <c:f>Sheet1!$A$2:$A$6</c:f>
              <c:strCache>
                <c:ptCount val="5"/>
                <c:pt idx="0">
                  <c:v>Work</c:v>
                </c:pt>
                <c:pt idx="1">
                  <c:v>School</c:v>
                </c:pt>
                <c:pt idx="2">
                  <c:v>Relaxation</c:v>
                </c:pt>
                <c:pt idx="3">
                  <c:v>Social Media</c:v>
                </c:pt>
                <c:pt idx="4">
                  <c:v>Games</c:v>
                </c:pt>
              </c:strCache>
            </c:strRef>
          </c:cat>
          <c:val>
            <c:numRef>
              <c:f>Sheet1!$F$2:$F$6</c:f>
              <c:numCache>
                <c:formatCode>General</c:formatCode>
                <c:ptCount val="5"/>
                <c:pt idx="0">
                  <c:v>3</c:v>
                </c:pt>
                <c:pt idx="1">
                  <c:v>0</c:v>
                </c:pt>
                <c:pt idx="2">
                  <c:v>0</c:v>
                </c:pt>
                <c:pt idx="3">
                  <c:v>1</c:v>
                </c:pt>
                <c:pt idx="4">
                  <c:v>6</c:v>
                </c:pt>
              </c:numCache>
            </c:numRef>
          </c:val>
          <c:extLst>
            <c:ext xmlns:c16="http://schemas.microsoft.com/office/drawing/2014/chart" uri="{C3380CC4-5D6E-409C-BE32-E72D297353CC}">
              <c16:uniqueId val="{00000004-D671-4664-AD99-4C7D1B36DE88}"/>
            </c:ext>
          </c:extLst>
        </c:ser>
        <c:dLbls>
          <c:showLegendKey val="0"/>
          <c:showVal val="0"/>
          <c:showCatName val="0"/>
          <c:showSerName val="0"/>
          <c:showPercent val="0"/>
          <c:showBubbleSize val="0"/>
        </c:dLbls>
        <c:gapWidth val="150"/>
        <c:shape val="box"/>
        <c:axId val="481916936"/>
        <c:axId val="481917328"/>
        <c:axId val="0"/>
      </c:bar3DChart>
      <c:catAx>
        <c:axId val="481916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1917328"/>
        <c:crosses val="autoZero"/>
        <c:auto val="1"/>
        <c:lblAlgn val="ctr"/>
        <c:lblOffset val="100"/>
        <c:noMultiLvlLbl val="0"/>
      </c:catAx>
      <c:valAx>
        <c:axId val="481917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tx1">
              <a:lumMod val="50000"/>
            </a:schemeClr>
          </a:solid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81916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t>Japan</a:t>
            </a:r>
            <a:endParaRPr lang="en-US" sz="2800" dirty="0"/>
          </a:p>
        </c:rich>
      </c:tx>
      <c:layout>
        <c:manualLayout>
          <c:xMode val="edge"/>
          <c:yMode val="edge"/>
          <c:x val="0.73702004100372887"/>
          <c:y val="1.3020833333333334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482938070958947"/>
          <c:y val="0.13490895669291339"/>
          <c:w val="0.42940882606196168"/>
          <c:h val="0.49090223097112862"/>
        </c:manualLayout>
      </c:layout>
      <c:bar3DChart>
        <c:barDir val="col"/>
        <c:grouping val="percentStacked"/>
        <c:varyColors val="0"/>
        <c:ser>
          <c:idx val="0"/>
          <c:order val="0"/>
          <c:tx>
            <c:strRef>
              <c:f>Sheet1!$B$1</c:f>
              <c:strCache>
                <c:ptCount val="1"/>
                <c:pt idx="0">
                  <c:v>Very Often</c:v>
                </c:pt>
              </c:strCache>
            </c:strRef>
          </c:tx>
          <c:spPr>
            <a:solidFill>
              <a:schemeClr val="accent1"/>
            </a:solidFill>
            <a:ln>
              <a:noFill/>
            </a:ln>
            <a:effectLst/>
            <a:sp3d/>
          </c:spPr>
          <c:invertIfNegative val="0"/>
          <c:cat>
            <c:strRef>
              <c:f>Sheet1!$A$2:$A$7</c:f>
              <c:strCache>
                <c:ptCount val="6"/>
                <c:pt idx="0">
                  <c:v>Stress</c:v>
                </c:pt>
                <c:pt idx="1">
                  <c:v>Relaxation</c:v>
                </c:pt>
                <c:pt idx="2">
                  <c:v>Fun</c:v>
                </c:pt>
                <c:pt idx="3">
                  <c:v>Depression</c:v>
                </c:pt>
                <c:pt idx="4">
                  <c:v>Anxiety</c:v>
                </c:pt>
                <c:pt idx="5">
                  <c:v>Peer Pressure</c:v>
                </c:pt>
              </c:strCache>
            </c:strRef>
          </c:cat>
          <c:val>
            <c:numRef>
              <c:f>Sheet1!$B$2:$B$7</c:f>
              <c:numCache>
                <c:formatCode>General</c:formatCode>
                <c:ptCount val="6"/>
                <c:pt idx="0">
                  <c:v>1</c:v>
                </c:pt>
                <c:pt idx="1">
                  <c:v>5</c:v>
                </c:pt>
                <c:pt idx="2">
                  <c:v>13</c:v>
                </c:pt>
                <c:pt idx="3">
                  <c:v>1</c:v>
                </c:pt>
                <c:pt idx="4">
                  <c:v>1</c:v>
                </c:pt>
                <c:pt idx="5">
                  <c:v>1</c:v>
                </c:pt>
              </c:numCache>
            </c:numRef>
          </c:val>
          <c:extLst>
            <c:ext xmlns:c16="http://schemas.microsoft.com/office/drawing/2014/chart" uri="{C3380CC4-5D6E-409C-BE32-E72D297353CC}">
              <c16:uniqueId val="{00000000-1A9A-43F9-A9AD-7166365871B5}"/>
            </c:ext>
          </c:extLst>
        </c:ser>
        <c:ser>
          <c:idx val="1"/>
          <c:order val="1"/>
          <c:tx>
            <c:strRef>
              <c:f>Sheet1!$C$1</c:f>
              <c:strCache>
                <c:ptCount val="1"/>
                <c:pt idx="0">
                  <c:v>Often</c:v>
                </c:pt>
              </c:strCache>
            </c:strRef>
          </c:tx>
          <c:spPr>
            <a:solidFill>
              <a:schemeClr val="accent2"/>
            </a:solidFill>
            <a:ln>
              <a:noFill/>
            </a:ln>
            <a:effectLst/>
            <a:sp3d/>
          </c:spPr>
          <c:invertIfNegative val="0"/>
          <c:cat>
            <c:strRef>
              <c:f>Sheet1!$A$2:$A$7</c:f>
              <c:strCache>
                <c:ptCount val="6"/>
                <c:pt idx="0">
                  <c:v>Stress</c:v>
                </c:pt>
                <c:pt idx="1">
                  <c:v>Relaxation</c:v>
                </c:pt>
                <c:pt idx="2">
                  <c:v>Fun</c:v>
                </c:pt>
                <c:pt idx="3">
                  <c:v>Depression</c:v>
                </c:pt>
                <c:pt idx="4">
                  <c:v>Anxiety</c:v>
                </c:pt>
                <c:pt idx="5">
                  <c:v>Peer Pressure</c:v>
                </c:pt>
              </c:strCache>
            </c:strRef>
          </c:cat>
          <c:val>
            <c:numRef>
              <c:f>Sheet1!$C$2:$C$7</c:f>
              <c:numCache>
                <c:formatCode>General</c:formatCode>
                <c:ptCount val="6"/>
                <c:pt idx="0">
                  <c:v>3</c:v>
                </c:pt>
                <c:pt idx="1">
                  <c:v>14</c:v>
                </c:pt>
                <c:pt idx="2">
                  <c:v>10</c:v>
                </c:pt>
                <c:pt idx="3">
                  <c:v>2</c:v>
                </c:pt>
                <c:pt idx="4">
                  <c:v>3</c:v>
                </c:pt>
                <c:pt idx="5">
                  <c:v>2</c:v>
                </c:pt>
              </c:numCache>
            </c:numRef>
          </c:val>
          <c:extLst>
            <c:ext xmlns:c16="http://schemas.microsoft.com/office/drawing/2014/chart" uri="{C3380CC4-5D6E-409C-BE32-E72D297353CC}">
              <c16:uniqueId val="{00000001-1A9A-43F9-A9AD-7166365871B5}"/>
            </c:ext>
          </c:extLst>
        </c:ser>
        <c:ser>
          <c:idx val="2"/>
          <c:order val="2"/>
          <c:tx>
            <c:strRef>
              <c:f>Sheet1!$D$1</c:f>
              <c:strCache>
                <c:ptCount val="1"/>
                <c:pt idx="0">
                  <c:v>Sometimes</c:v>
                </c:pt>
              </c:strCache>
            </c:strRef>
          </c:tx>
          <c:spPr>
            <a:solidFill>
              <a:schemeClr val="accent3"/>
            </a:solidFill>
            <a:ln>
              <a:noFill/>
            </a:ln>
            <a:effectLst/>
            <a:sp3d/>
          </c:spPr>
          <c:invertIfNegative val="0"/>
          <c:cat>
            <c:strRef>
              <c:f>Sheet1!$A$2:$A$7</c:f>
              <c:strCache>
                <c:ptCount val="6"/>
                <c:pt idx="0">
                  <c:v>Stress</c:v>
                </c:pt>
                <c:pt idx="1">
                  <c:v>Relaxation</c:v>
                </c:pt>
                <c:pt idx="2">
                  <c:v>Fun</c:v>
                </c:pt>
                <c:pt idx="3">
                  <c:v>Depression</c:v>
                </c:pt>
                <c:pt idx="4">
                  <c:v>Anxiety</c:v>
                </c:pt>
                <c:pt idx="5">
                  <c:v>Peer Pressure</c:v>
                </c:pt>
              </c:strCache>
            </c:strRef>
          </c:cat>
          <c:val>
            <c:numRef>
              <c:f>Sheet1!$D$2:$D$7</c:f>
              <c:numCache>
                <c:formatCode>General</c:formatCode>
                <c:ptCount val="6"/>
                <c:pt idx="0">
                  <c:v>8</c:v>
                </c:pt>
                <c:pt idx="1">
                  <c:v>3</c:v>
                </c:pt>
                <c:pt idx="2">
                  <c:v>2</c:v>
                </c:pt>
                <c:pt idx="3">
                  <c:v>7</c:v>
                </c:pt>
                <c:pt idx="4">
                  <c:v>9</c:v>
                </c:pt>
                <c:pt idx="5">
                  <c:v>3</c:v>
                </c:pt>
              </c:numCache>
            </c:numRef>
          </c:val>
          <c:extLst>
            <c:ext xmlns:c16="http://schemas.microsoft.com/office/drawing/2014/chart" uri="{C3380CC4-5D6E-409C-BE32-E72D297353CC}">
              <c16:uniqueId val="{00000002-1A9A-43F9-A9AD-7166365871B5}"/>
            </c:ext>
          </c:extLst>
        </c:ser>
        <c:ser>
          <c:idx val="3"/>
          <c:order val="3"/>
          <c:tx>
            <c:strRef>
              <c:f>Sheet1!$E$1</c:f>
              <c:strCache>
                <c:ptCount val="1"/>
                <c:pt idx="0">
                  <c:v>Uncommon</c:v>
                </c:pt>
              </c:strCache>
            </c:strRef>
          </c:tx>
          <c:spPr>
            <a:solidFill>
              <a:schemeClr val="accent4"/>
            </a:solidFill>
            <a:ln>
              <a:noFill/>
            </a:ln>
            <a:effectLst/>
            <a:sp3d/>
          </c:spPr>
          <c:invertIfNegative val="0"/>
          <c:cat>
            <c:strRef>
              <c:f>Sheet1!$A$2:$A$7</c:f>
              <c:strCache>
                <c:ptCount val="6"/>
                <c:pt idx="0">
                  <c:v>Stress</c:v>
                </c:pt>
                <c:pt idx="1">
                  <c:v>Relaxation</c:v>
                </c:pt>
                <c:pt idx="2">
                  <c:v>Fun</c:v>
                </c:pt>
                <c:pt idx="3">
                  <c:v>Depression</c:v>
                </c:pt>
                <c:pt idx="4">
                  <c:v>Anxiety</c:v>
                </c:pt>
                <c:pt idx="5">
                  <c:v>Peer Pressure</c:v>
                </c:pt>
              </c:strCache>
            </c:strRef>
          </c:cat>
          <c:val>
            <c:numRef>
              <c:f>Sheet1!$E$2:$E$7</c:f>
              <c:numCache>
                <c:formatCode>General</c:formatCode>
                <c:ptCount val="6"/>
                <c:pt idx="0">
                  <c:v>13</c:v>
                </c:pt>
                <c:pt idx="1">
                  <c:v>3</c:v>
                </c:pt>
                <c:pt idx="2">
                  <c:v>0</c:v>
                </c:pt>
                <c:pt idx="3">
                  <c:v>11</c:v>
                </c:pt>
                <c:pt idx="4">
                  <c:v>9</c:v>
                </c:pt>
                <c:pt idx="5">
                  <c:v>7</c:v>
                </c:pt>
              </c:numCache>
            </c:numRef>
          </c:val>
          <c:extLst>
            <c:ext xmlns:c16="http://schemas.microsoft.com/office/drawing/2014/chart" uri="{C3380CC4-5D6E-409C-BE32-E72D297353CC}">
              <c16:uniqueId val="{00000003-1A9A-43F9-A9AD-7166365871B5}"/>
            </c:ext>
          </c:extLst>
        </c:ser>
        <c:ser>
          <c:idx val="4"/>
          <c:order val="4"/>
          <c:tx>
            <c:strRef>
              <c:f>Sheet1!$F$1</c:f>
              <c:strCache>
                <c:ptCount val="1"/>
                <c:pt idx="0">
                  <c:v>Never</c:v>
                </c:pt>
              </c:strCache>
            </c:strRef>
          </c:tx>
          <c:spPr>
            <a:solidFill>
              <a:schemeClr val="accent5"/>
            </a:solidFill>
            <a:ln>
              <a:noFill/>
            </a:ln>
            <a:effectLst/>
            <a:sp3d/>
          </c:spPr>
          <c:invertIfNegative val="0"/>
          <c:cat>
            <c:strRef>
              <c:f>Sheet1!$A$2:$A$7</c:f>
              <c:strCache>
                <c:ptCount val="6"/>
                <c:pt idx="0">
                  <c:v>Stress</c:v>
                </c:pt>
                <c:pt idx="1">
                  <c:v>Relaxation</c:v>
                </c:pt>
                <c:pt idx="2">
                  <c:v>Fun</c:v>
                </c:pt>
                <c:pt idx="3">
                  <c:v>Depression</c:v>
                </c:pt>
                <c:pt idx="4">
                  <c:v>Anxiety</c:v>
                </c:pt>
                <c:pt idx="5">
                  <c:v>Peer Pressure</c:v>
                </c:pt>
              </c:strCache>
            </c:strRef>
          </c:cat>
          <c:val>
            <c:numRef>
              <c:f>Sheet1!$F$2:$F$7</c:f>
              <c:numCache>
                <c:formatCode>General</c:formatCode>
                <c:ptCount val="6"/>
                <c:pt idx="0">
                  <c:v>1</c:v>
                </c:pt>
                <c:pt idx="1">
                  <c:v>1</c:v>
                </c:pt>
                <c:pt idx="2">
                  <c:v>1</c:v>
                </c:pt>
                <c:pt idx="3">
                  <c:v>5</c:v>
                </c:pt>
                <c:pt idx="4">
                  <c:v>4</c:v>
                </c:pt>
                <c:pt idx="5">
                  <c:v>13</c:v>
                </c:pt>
              </c:numCache>
            </c:numRef>
          </c:val>
          <c:extLst>
            <c:ext xmlns:c16="http://schemas.microsoft.com/office/drawing/2014/chart" uri="{C3380CC4-5D6E-409C-BE32-E72D297353CC}">
              <c16:uniqueId val="{00000004-1A9A-43F9-A9AD-7166365871B5}"/>
            </c:ext>
          </c:extLst>
        </c:ser>
        <c:dLbls>
          <c:showLegendKey val="0"/>
          <c:showVal val="0"/>
          <c:showCatName val="0"/>
          <c:showSerName val="0"/>
          <c:showPercent val="0"/>
          <c:showBubbleSize val="0"/>
        </c:dLbls>
        <c:gapWidth val="150"/>
        <c:shape val="box"/>
        <c:axId val="484534512"/>
        <c:axId val="484530984"/>
        <c:axId val="0"/>
      </c:bar3DChart>
      <c:catAx>
        <c:axId val="484534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4530984"/>
        <c:crosses val="autoZero"/>
        <c:auto val="1"/>
        <c:lblAlgn val="ctr"/>
        <c:lblOffset val="100"/>
        <c:noMultiLvlLbl val="0"/>
      </c:catAx>
      <c:valAx>
        <c:axId val="484530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tx1">
              <a:lumMod val="50000"/>
            </a:schemeClr>
          </a:solid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84534512"/>
        <c:crosses val="autoZero"/>
        <c:crossBetween val="between"/>
      </c:valAx>
      <c:spPr>
        <a:noFill/>
        <a:ln>
          <a:noFill/>
        </a:ln>
        <a:effectLst/>
      </c:spPr>
    </c:plotArea>
    <c:legend>
      <c:legendPos val="b"/>
      <c:layout>
        <c:manualLayout>
          <c:xMode val="edge"/>
          <c:yMode val="edge"/>
          <c:x val="0"/>
          <c:y val="0.91352587762467197"/>
          <c:w val="0.98847508060203915"/>
          <c:h val="8.647412237532808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t>USA</a:t>
            </a:r>
            <a:endParaRPr lang="en-US" sz="28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97329766829633"/>
          <c:y val="0.13490895669291339"/>
          <c:w val="0.87472940384812747"/>
          <c:h val="0.47054236878661593"/>
        </c:manualLayout>
      </c:layout>
      <c:bar3DChart>
        <c:barDir val="col"/>
        <c:grouping val="percentStacked"/>
        <c:varyColors val="0"/>
        <c:ser>
          <c:idx val="0"/>
          <c:order val="0"/>
          <c:tx>
            <c:strRef>
              <c:f>Sheet1!$B$1</c:f>
              <c:strCache>
                <c:ptCount val="1"/>
                <c:pt idx="0">
                  <c:v>Very Often</c:v>
                </c:pt>
              </c:strCache>
            </c:strRef>
          </c:tx>
          <c:spPr>
            <a:solidFill>
              <a:schemeClr val="accent1"/>
            </a:solidFill>
            <a:ln>
              <a:noFill/>
            </a:ln>
            <a:effectLst/>
            <a:sp3d/>
          </c:spPr>
          <c:invertIfNegative val="0"/>
          <c:cat>
            <c:strRef>
              <c:f>Sheet1!$A$2:$A$7</c:f>
              <c:strCache>
                <c:ptCount val="6"/>
                <c:pt idx="0">
                  <c:v>Stress</c:v>
                </c:pt>
                <c:pt idx="1">
                  <c:v>Relaxation</c:v>
                </c:pt>
                <c:pt idx="2">
                  <c:v>Fun</c:v>
                </c:pt>
                <c:pt idx="3">
                  <c:v>Depression</c:v>
                </c:pt>
                <c:pt idx="4">
                  <c:v>Anxiety</c:v>
                </c:pt>
                <c:pt idx="5">
                  <c:v>Peer Pressure</c:v>
                </c:pt>
              </c:strCache>
            </c:strRef>
          </c:cat>
          <c:val>
            <c:numRef>
              <c:f>Sheet1!$B$2:$B$7</c:f>
              <c:numCache>
                <c:formatCode>General</c:formatCode>
                <c:ptCount val="6"/>
                <c:pt idx="0">
                  <c:v>4</c:v>
                </c:pt>
                <c:pt idx="1">
                  <c:v>15</c:v>
                </c:pt>
                <c:pt idx="2">
                  <c:v>11</c:v>
                </c:pt>
                <c:pt idx="3">
                  <c:v>4</c:v>
                </c:pt>
                <c:pt idx="4">
                  <c:v>5</c:v>
                </c:pt>
                <c:pt idx="5">
                  <c:v>0</c:v>
                </c:pt>
              </c:numCache>
            </c:numRef>
          </c:val>
          <c:extLst>
            <c:ext xmlns:c16="http://schemas.microsoft.com/office/drawing/2014/chart" uri="{C3380CC4-5D6E-409C-BE32-E72D297353CC}">
              <c16:uniqueId val="{00000000-A54F-47B7-8C65-1915EDFE7E99}"/>
            </c:ext>
          </c:extLst>
        </c:ser>
        <c:ser>
          <c:idx val="1"/>
          <c:order val="1"/>
          <c:tx>
            <c:strRef>
              <c:f>Sheet1!$C$1</c:f>
              <c:strCache>
                <c:ptCount val="1"/>
                <c:pt idx="0">
                  <c:v>Often</c:v>
                </c:pt>
              </c:strCache>
            </c:strRef>
          </c:tx>
          <c:spPr>
            <a:solidFill>
              <a:schemeClr val="accent2"/>
            </a:solidFill>
            <a:ln>
              <a:noFill/>
            </a:ln>
            <a:effectLst/>
            <a:sp3d/>
          </c:spPr>
          <c:invertIfNegative val="0"/>
          <c:cat>
            <c:strRef>
              <c:f>Sheet1!$A$2:$A$7</c:f>
              <c:strCache>
                <c:ptCount val="6"/>
                <c:pt idx="0">
                  <c:v>Stress</c:v>
                </c:pt>
                <c:pt idx="1">
                  <c:v>Relaxation</c:v>
                </c:pt>
                <c:pt idx="2">
                  <c:v>Fun</c:v>
                </c:pt>
                <c:pt idx="3">
                  <c:v>Depression</c:v>
                </c:pt>
                <c:pt idx="4">
                  <c:v>Anxiety</c:v>
                </c:pt>
                <c:pt idx="5">
                  <c:v>Peer Pressure</c:v>
                </c:pt>
              </c:strCache>
            </c:strRef>
          </c:cat>
          <c:val>
            <c:numRef>
              <c:f>Sheet1!$C$2:$C$7</c:f>
              <c:numCache>
                <c:formatCode>General</c:formatCode>
                <c:ptCount val="6"/>
                <c:pt idx="0">
                  <c:v>2</c:v>
                </c:pt>
                <c:pt idx="1">
                  <c:v>5</c:v>
                </c:pt>
                <c:pt idx="2">
                  <c:v>12</c:v>
                </c:pt>
                <c:pt idx="3">
                  <c:v>5</c:v>
                </c:pt>
                <c:pt idx="4">
                  <c:v>6</c:v>
                </c:pt>
                <c:pt idx="5">
                  <c:v>0</c:v>
                </c:pt>
              </c:numCache>
            </c:numRef>
          </c:val>
          <c:extLst>
            <c:ext xmlns:c16="http://schemas.microsoft.com/office/drawing/2014/chart" uri="{C3380CC4-5D6E-409C-BE32-E72D297353CC}">
              <c16:uniqueId val="{00000001-A54F-47B7-8C65-1915EDFE7E99}"/>
            </c:ext>
          </c:extLst>
        </c:ser>
        <c:ser>
          <c:idx val="2"/>
          <c:order val="2"/>
          <c:tx>
            <c:strRef>
              <c:f>Sheet1!$D$1</c:f>
              <c:strCache>
                <c:ptCount val="1"/>
                <c:pt idx="0">
                  <c:v>Sometimes</c:v>
                </c:pt>
              </c:strCache>
            </c:strRef>
          </c:tx>
          <c:spPr>
            <a:solidFill>
              <a:schemeClr val="accent3"/>
            </a:solidFill>
            <a:ln>
              <a:noFill/>
            </a:ln>
            <a:effectLst/>
            <a:sp3d/>
          </c:spPr>
          <c:invertIfNegative val="0"/>
          <c:cat>
            <c:strRef>
              <c:f>Sheet1!$A$2:$A$7</c:f>
              <c:strCache>
                <c:ptCount val="6"/>
                <c:pt idx="0">
                  <c:v>Stress</c:v>
                </c:pt>
                <c:pt idx="1">
                  <c:v>Relaxation</c:v>
                </c:pt>
                <c:pt idx="2">
                  <c:v>Fun</c:v>
                </c:pt>
                <c:pt idx="3">
                  <c:v>Depression</c:v>
                </c:pt>
                <c:pt idx="4">
                  <c:v>Anxiety</c:v>
                </c:pt>
                <c:pt idx="5">
                  <c:v>Peer Pressure</c:v>
                </c:pt>
              </c:strCache>
            </c:strRef>
          </c:cat>
          <c:val>
            <c:numRef>
              <c:f>Sheet1!$D$2:$D$7</c:f>
              <c:numCache>
                <c:formatCode>General</c:formatCode>
                <c:ptCount val="6"/>
                <c:pt idx="0">
                  <c:v>11</c:v>
                </c:pt>
                <c:pt idx="1">
                  <c:v>8</c:v>
                </c:pt>
                <c:pt idx="2">
                  <c:v>4</c:v>
                </c:pt>
                <c:pt idx="3">
                  <c:v>6</c:v>
                </c:pt>
                <c:pt idx="4">
                  <c:v>4</c:v>
                </c:pt>
                <c:pt idx="5">
                  <c:v>5</c:v>
                </c:pt>
              </c:numCache>
            </c:numRef>
          </c:val>
          <c:extLst>
            <c:ext xmlns:c16="http://schemas.microsoft.com/office/drawing/2014/chart" uri="{C3380CC4-5D6E-409C-BE32-E72D297353CC}">
              <c16:uniqueId val="{00000002-A54F-47B7-8C65-1915EDFE7E99}"/>
            </c:ext>
          </c:extLst>
        </c:ser>
        <c:ser>
          <c:idx val="3"/>
          <c:order val="3"/>
          <c:tx>
            <c:strRef>
              <c:f>Sheet1!$E$1</c:f>
              <c:strCache>
                <c:ptCount val="1"/>
                <c:pt idx="0">
                  <c:v>Uncommon</c:v>
                </c:pt>
              </c:strCache>
            </c:strRef>
          </c:tx>
          <c:spPr>
            <a:solidFill>
              <a:schemeClr val="accent4"/>
            </a:solidFill>
            <a:ln>
              <a:noFill/>
            </a:ln>
            <a:effectLst/>
            <a:sp3d/>
          </c:spPr>
          <c:invertIfNegative val="0"/>
          <c:cat>
            <c:strRef>
              <c:f>Sheet1!$A$2:$A$7</c:f>
              <c:strCache>
                <c:ptCount val="6"/>
                <c:pt idx="0">
                  <c:v>Stress</c:v>
                </c:pt>
                <c:pt idx="1">
                  <c:v>Relaxation</c:v>
                </c:pt>
                <c:pt idx="2">
                  <c:v>Fun</c:v>
                </c:pt>
                <c:pt idx="3">
                  <c:v>Depression</c:v>
                </c:pt>
                <c:pt idx="4">
                  <c:v>Anxiety</c:v>
                </c:pt>
                <c:pt idx="5">
                  <c:v>Peer Pressure</c:v>
                </c:pt>
              </c:strCache>
            </c:strRef>
          </c:cat>
          <c:val>
            <c:numRef>
              <c:f>Sheet1!$E$2:$E$7</c:f>
              <c:numCache>
                <c:formatCode>General</c:formatCode>
                <c:ptCount val="6"/>
                <c:pt idx="0">
                  <c:v>10</c:v>
                </c:pt>
                <c:pt idx="1">
                  <c:v>2</c:v>
                </c:pt>
                <c:pt idx="2">
                  <c:v>3</c:v>
                </c:pt>
                <c:pt idx="3">
                  <c:v>6</c:v>
                </c:pt>
                <c:pt idx="4">
                  <c:v>8</c:v>
                </c:pt>
                <c:pt idx="5">
                  <c:v>15</c:v>
                </c:pt>
              </c:numCache>
            </c:numRef>
          </c:val>
          <c:extLst>
            <c:ext xmlns:c16="http://schemas.microsoft.com/office/drawing/2014/chart" uri="{C3380CC4-5D6E-409C-BE32-E72D297353CC}">
              <c16:uniqueId val="{00000003-A54F-47B7-8C65-1915EDFE7E99}"/>
            </c:ext>
          </c:extLst>
        </c:ser>
        <c:ser>
          <c:idx val="4"/>
          <c:order val="4"/>
          <c:tx>
            <c:strRef>
              <c:f>Sheet1!$F$1</c:f>
              <c:strCache>
                <c:ptCount val="1"/>
                <c:pt idx="0">
                  <c:v>Never</c:v>
                </c:pt>
              </c:strCache>
            </c:strRef>
          </c:tx>
          <c:spPr>
            <a:solidFill>
              <a:schemeClr val="accent5"/>
            </a:solidFill>
            <a:ln>
              <a:noFill/>
            </a:ln>
            <a:effectLst/>
            <a:sp3d/>
          </c:spPr>
          <c:invertIfNegative val="0"/>
          <c:cat>
            <c:strRef>
              <c:f>Sheet1!$A$2:$A$7</c:f>
              <c:strCache>
                <c:ptCount val="6"/>
                <c:pt idx="0">
                  <c:v>Stress</c:v>
                </c:pt>
                <c:pt idx="1">
                  <c:v>Relaxation</c:v>
                </c:pt>
                <c:pt idx="2">
                  <c:v>Fun</c:v>
                </c:pt>
                <c:pt idx="3">
                  <c:v>Depression</c:v>
                </c:pt>
                <c:pt idx="4">
                  <c:v>Anxiety</c:v>
                </c:pt>
                <c:pt idx="5">
                  <c:v>Peer Pressure</c:v>
                </c:pt>
              </c:strCache>
            </c:strRef>
          </c:cat>
          <c:val>
            <c:numRef>
              <c:f>Sheet1!$F$2:$F$7</c:f>
              <c:numCache>
                <c:formatCode>General</c:formatCode>
                <c:ptCount val="6"/>
                <c:pt idx="0">
                  <c:v>3</c:v>
                </c:pt>
                <c:pt idx="1">
                  <c:v>0</c:v>
                </c:pt>
                <c:pt idx="2">
                  <c:v>0</c:v>
                </c:pt>
                <c:pt idx="3">
                  <c:v>9</c:v>
                </c:pt>
                <c:pt idx="4">
                  <c:v>7</c:v>
                </c:pt>
                <c:pt idx="5">
                  <c:v>10</c:v>
                </c:pt>
              </c:numCache>
            </c:numRef>
          </c:val>
          <c:extLst>
            <c:ext xmlns:c16="http://schemas.microsoft.com/office/drawing/2014/chart" uri="{C3380CC4-5D6E-409C-BE32-E72D297353CC}">
              <c16:uniqueId val="{00000004-A54F-47B7-8C65-1915EDFE7E99}"/>
            </c:ext>
          </c:extLst>
        </c:ser>
        <c:dLbls>
          <c:showLegendKey val="0"/>
          <c:showVal val="0"/>
          <c:showCatName val="0"/>
          <c:showSerName val="0"/>
          <c:showPercent val="0"/>
          <c:showBubbleSize val="0"/>
        </c:dLbls>
        <c:gapWidth val="150"/>
        <c:shape val="box"/>
        <c:axId val="484532944"/>
        <c:axId val="484533336"/>
        <c:axId val="0"/>
      </c:bar3DChart>
      <c:catAx>
        <c:axId val="484532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4533336"/>
        <c:crosses val="autoZero"/>
        <c:auto val="1"/>
        <c:lblAlgn val="ctr"/>
        <c:lblOffset val="100"/>
        <c:noMultiLvlLbl val="0"/>
      </c:catAx>
      <c:valAx>
        <c:axId val="484533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solidFill>
            <a:schemeClr val="tx1">
              <a:lumMod val="50000"/>
            </a:schemeClr>
          </a:solid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48453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smtClean="0"/>
              <a:t>USA</a:t>
            </a:r>
            <a:endParaRPr lang="en-US" sz="2800" b="1" dirty="0"/>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16) How much time do you spend using your phone to help you relax per day?</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713-40FF-8D1F-D876C7794C4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713-40FF-8D1F-D876C7794C4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713-40FF-8D1F-D876C7794C4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713-40FF-8D1F-D876C7794C4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713-40FF-8D1F-D876C7794C4D}"/>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713-40FF-8D1F-D876C7794C4D}"/>
              </c:ext>
            </c:extLst>
          </c:dPt>
          <c:dLbls>
            <c:dLbl>
              <c:idx val="0"/>
              <c:layout>
                <c:manualLayout>
                  <c:x val="-3.1781269301776952E-2"/>
                  <c:y val="5.79863366392285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713-40FF-8D1F-D876C7794C4D}"/>
                </c:ext>
              </c:extLst>
            </c:dLbl>
            <c:dLbl>
              <c:idx val="1"/>
              <c:layout>
                <c:manualLayout>
                  <c:x val="-8.333367479347778E-3"/>
                  <c:y val="-0.1252843838884173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235790284562188"/>
                      <c:h val="0.2011040295282229"/>
                    </c:manualLayout>
                  </c15:layout>
                </c:ext>
                <c:ext xmlns:c16="http://schemas.microsoft.com/office/drawing/2014/chart" uri="{C3380CC4-5D6E-409C-BE32-E72D297353CC}">
                  <c16:uniqueId val="{00000003-6713-40FF-8D1F-D876C7794C4D}"/>
                </c:ext>
              </c:extLst>
            </c:dLbl>
            <c:dLbl>
              <c:idx val="2"/>
              <c:layout>
                <c:manualLayout>
                  <c:x val="9.572461019652248E-2"/>
                  <c:y val="-7.9429506676326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976853456054704"/>
                      <c:h val="0.20358267028066804"/>
                    </c:manualLayout>
                  </c15:layout>
                </c:ext>
                <c:ext xmlns:c16="http://schemas.microsoft.com/office/drawing/2014/chart" uri="{C3380CC4-5D6E-409C-BE32-E72D297353CC}">
                  <c16:uniqueId val="{00000005-6713-40FF-8D1F-D876C7794C4D}"/>
                </c:ext>
              </c:extLst>
            </c:dLbl>
            <c:dLbl>
              <c:idx val="3"/>
              <c:layout>
                <c:manualLayout>
                  <c:x val="-3.8463258324338084E-2"/>
                  <c:y val="-1.239320376222538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713-40FF-8D1F-D876C7794C4D}"/>
                </c:ext>
              </c:extLst>
            </c:dLbl>
            <c:dLbl>
              <c:idx val="4"/>
              <c:layout>
                <c:manualLayout>
                  <c:x val="-4.7619047619047644E-2"/>
                  <c:y val="-1.25523033229505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713-40FF-8D1F-D876C7794C4D}"/>
                </c:ext>
              </c:extLst>
            </c:dLbl>
            <c:dLbl>
              <c:idx val="5"/>
              <c:layout>
                <c:manualLayout>
                  <c:x val="5.3946011409994596E-2"/>
                  <c:y val="-4.7982191258946526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524344534591902"/>
                      <c:h val="0.16392441824154685"/>
                    </c:manualLayout>
                  </c15:layout>
                </c:ext>
                <c:ext xmlns:c16="http://schemas.microsoft.com/office/drawing/2014/chart" uri="{C3380CC4-5D6E-409C-BE32-E72D297353CC}">
                  <c16:uniqueId val="{0000000B-6713-40FF-8D1F-D876C7794C4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0 Hours</c:v>
                </c:pt>
                <c:pt idx="1">
                  <c:v>1-2 Hours</c:v>
                </c:pt>
                <c:pt idx="2">
                  <c:v>2-4 Hours</c:v>
                </c:pt>
                <c:pt idx="3">
                  <c:v>4-6 Hours</c:v>
                </c:pt>
                <c:pt idx="4">
                  <c:v>6-8 Hours</c:v>
                </c:pt>
                <c:pt idx="5">
                  <c:v>9+ Hours</c:v>
                </c:pt>
              </c:strCache>
            </c:strRef>
          </c:cat>
          <c:val>
            <c:numRef>
              <c:f>Sheet1!$B$2:$B$7</c:f>
              <c:numCache>
                <c:formatCode>General</c:formatCode>
                <c:ptCount val="6"/>
                <c:pt idx="0">
                  <c:v>3</c:v>
                </c:pt>
                <c:pt idx="1">
                  <c:v>14</c:v>
                </c:pt>
                <c:pt idx="2">
                  <c:v>7</c:v>
                </c:pt>
                <c:pt idx="3">
                  <c:v>3</c:v>
                </c:pt>
                <c:pt idx="4">
                  <c:v>2</c:v>
                </c:pt>
                <c:pt idx="5">
                  <c:v>1</c:v>
                </c:pt>
              </c:numCache>
            </c:numRef>
          </c:val>
          <c:extLst>
            <c:ext xmlns:c16="http://schemas.microsoft.com/office/drawing/2014/chart" uri="{C3380CC4-5D6E-409C-BE32-E72D297353CC}">
              <c16:uniqueId val="{0000000C-6713-40FF-8D1F-D876C7794C4D}"/>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smtClean="0"/>
              <a:t>Japan</a:t>
            </a:r>
            <a:endParaRPr lang="en-US" sz="2800" b="1" dirty="0"/>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16) How much time do you spend using your phone to help you relax per day?</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E68-48D6-B6FD-6B00DFDF1BA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E68-48D6-B6FD-6B00DFDF1BA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E68-48D6-B6FD-6B00DFDF1BA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E68-48D6-B6FD-6B00DFDF1BA8}"/>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E68-48D6-B6FD-6B00DFDF1BA8}"/>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1E68-48D6-B6FD-6B00DFDF1BA8}"/>
              </c:ext>
            </c:extLst>
          </c:dPt>
          <c:dLbls>
            <c:dLbl>
              <c:idx val="1"/>
              <c:layout>
                <c:manualLayout>
                  <c:x val="-9.4354844701222046E-2"/>
                  <c:y val="3.138075830737625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E68-48D6-B6FD-6B00DFDF1BA8}"/>
                </c:ext>
              </c:extLst>
            </c:dLbl>
            <c:dLbl>
              <c:idx val="2"/>
              <c:layout>
                <c:manualLayout>
                  <c:x val="0.10403226467057815"/>
                  <c:y val="-0.2102510806594209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68-48D6-B6FD-6B00DFDF1BA8}"/>
                </c:ext>
              </c:extLst>
            </c:dLbl>
            <c:dLbl>
              <c:idx val="3"/>
              <c:layout>
                <c:manualLayout>
                  <c:x val="-1.2497445858560347E-2"/>
                  <c:y val="6.026803879929177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E68-48D6-B6FD-6B00DFDF1BA8}"/>
                </c:ext>
              </c:extLst>
            </c:dLbl>
            <c:dLbl>
              <c:idx val="4"/>
              <c:layout>
                <c:manualLayout>
                  <c:x val="-0.15890685289925788"/>
                  <c:y val="-2.92514844552544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E68-48D6-B6FD-6B00DFDF1BA8}"/>
                </c:ext>
              </c:extLst>
            </c:dLbl>
            <c:dLbl>
              <c:idx val="5"/>
              <c:layout>
                <c:manualLayout>
                  <c:x val="-9.6774199693561117E-2"/>
                  <c:y val="-4.707113746106439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E68-48D6-B6FD-6B00DFDF1BA8}"/>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0 Hours</c:v>
                </c:pt>
                <c:pt idx="1">
                  <c:v>1-2 Hours</c:v>
                </c:pt>
                <c:pt idx="2">
                  <c:v>2-4 Hours</c:v>
                </c:pt>
                <c:pt idx="3">
                  <c:v>4-6 Hours</c:v>
                </c:pt>
                <c:pt idx="4">
                  <c:v>6-8 Hours</c:v>
                </c:pt>
                <c:pt idx="5">
                  <c:v>9+ Hours</c:v>
                </c:pt>
              </c:strCache>
            </c:strRef>
          </c:cat>
          <c:val>
            <c:numRef>
              <c:f>Sheet1!$B$2:$B$7</c:f>
              <c:numCache>
                <c:formatCode>General</c:formatCode>
                <c:ptCount val="6"/>
                <c:pt idx="0">
                  <c:v>2</c:v>
                </c:pt>
                <c:pt idx="1">
                  <c:v>9</c:v>
                </c:pt>
                <c:pt idx="2">
                  <c:v>11</c:v>
                </c:pt>
                <c:pt idx="3">
                  <c:v>4</c:v>
                </c:pt>
                <c:pt idx="4">
                  <c:v>2</c:v>
                </c:pt>
                <c:pt idx="5">
                  <c:v>1</c:v>
                </c:pt>
              </c:numCache>
            </c:numRef>
          </c:val>
          <c:extLst>
            <c:ext xmlns:c16="http://schemas.microsoft.com/office/drawing/2014/chart" uri="{C3380CC4-5D6E-409C-BE32-E72D297353CC}">
              <c16:uniqueId val="{0000000C-1E68-48D6-B6FD-6B00DFDF1BA8}"/>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Cell Phone Activities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Sheet1!$A$2:$A$7</c:f>
              <c:strCache>
                <c:ptCount val="6"/>
                <c:pt idx="0">
                  <c:v>Texting</c:v>
                </c:pt>
                <c:pt idx="1">
                  <c:v>Internet Access</c:v>
                </c:pt>
                <c:pt idx="2">
                  <c:v>Email</c:v>
                </c:pt>
                <c:pt idx="3">
                  <c:v>Download Apps</c:v>
                </c:pt>
                <c:pt idx="4">
                  <c:v>Listen to Music</c:v>
                </c:pt>
                <c:pt idx="5">
                  <c:v>Video Call</c:v>
                </c:pt>
              </c:strCache>
            </c:strRef>
          </c:cat>
          <c:val>
            <c:numRef>
              <c:f>Sheet1!$B$2:$B$7</c:f>
              <c:numCache>
                <c:formatCode>0%</c:formatCode>
                <c:ptCount val="6"/>
                <c:pt idx="0">
                  <c:v>0.81</c:v>
                </c:pt>
                <c:pt idx="1">
                  <c:v>0.6</c:v>
                </c:pt>
                <c:pt idx="2">
                  <c:v>0.52</c:v>
                </c:pt>
                <c:pt idx="3">
                  <c:v>0.5</c:v>
                </c:pt>
                <c:pt idx="4">
                  <c:v>0.48</c:v>
                </c:pt>
                <c:pt idx="5">
                  <c:v>0.21</c:v>
                </c:pt>
              </c:numCache>
            </c:numRef>
          </c:val>
          <c:extLst>
            <c:ext xmlns:c16="http://schemas.microsoft.com/office/drawing/2014/chart" uri="{C3380CC4-5D6E-409C-BE32-E72D297353CC}">
              <c16:uniqueId val="{00000000-BF35-411F-B351-C6FAC3E089EA}"/>
            </c:ext>
          </c:extLst>
        </c:ser>
        <c:dLbls>
          <c:showLegendKey val="0"/>
          <c:showVal val="0"/>
          <c:showCatName val="0"/>
          <c:showSerName val="0"/>
          <c:showPercent val="0"/>
          <c:showBubbleSize val="0"/>
        </c:dLbls>
        <c:gapWidth val="164"/>
        <c:overlap val="-22"/>
        <c:axId val="480387632"/>
        <c:axId val="480385672"/>
      </c:barChart>
      <c:catAx>
        <c:axId val="48038763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0385672"/>
        <c:crosses val="autoZero"/>
        <c:auto val="1"/>
        <c:lblAlgn val="ctr"/>
        <c:lblOffset val="100"/>
        <c:noMultiLvlLbl val="0"/>
      </c:catAx>
      <c:valAx>
        <c:axId val="480385672"/>
        <c:scaling>
          <c:orientation val="minMax"/>
          <c:max val="1"/>
        </c:scaling>
        <c:delete val="0"/>
        <c:axPos val="l"/>
        <c:numFmt formatCode="0%" sourceLinked="1"/>
        <c:majorTickMark val="in"/>
        <c:minorTickMark val="in"/>
        <c:tickLblPos val="nextTo"/>
        <c:spPr>
          <a:noFill/>
          <a:ln>
            <a:solidFill>
              <a:schemeClr val="accent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80387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t>USA</a:t>
            </a:r>
            <a:endParaRPr lang="en-US" sz="2800" dirty="0"/>
          </a:p>
        </c:rich>
      </c:tx>
      <c:layout>
        <c:manualLayout>
          <c:xMode val="edge"/>
          <c:yMode val="edge"/>
          <c:x val="0.42029641845643356"/>
          <c:y val="0.80360269411110796"/>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17) How long do you believe that you could go without using your cell phone?</c:v>
                </c:pt>
              </c:strCache>
            </c:strRef>
          </c:tx>
          <c:spPr>
            <a:ln>
              <a:solidFill>
                <a:schemeClr val="tx1"/>
              </a:solidFill>
            </a:ln>
          </c:spPr>
          <c:dPt>
            <c:idx val="0"/>
            <c:bubble3D val="0"/>
            <c:spPr>
              <a:solidFill>
                <a:schemeClr val="accent1"/>
              </a:solidFill>
              <a:ln w="25400">
                <a:solidFill>
                  <a:schemeClr val="tx1"/>
                </a:solidFill>
              </a:ln>
              <a:effectLst/>
              <a:sp3d contourW="25400">
                <a:contourClr>
                  <a:schemeClr val="tx1"/>
                </a:contourClr>
              </a:sp3d>
            </c:spPr>
            <c:extLst>
              <c:ext xmlns:c16="http://schemas.microsoft.com/office/drawing/2014/chart" uri="{C3380CC4-5D6E-409C-BE32-E72D297353CC}">
                <c16:uniqueId val="{00000001-7285-46B4-BB04-C75F835B05E0}"/>
              </c:ext>
            </c:extLst>
          </c:dPt>
          <c:dPt>
            <c:idx val="1"/>
            <c:bubble3D val="0"/>
            <c:spPr>
              <a:solidFill>
                <a:schemeClr val="accent2"/>
              </a:solidFill>
              <a:ln w="25400">
                <a:solidFill>
                  <a:schemeClr val="tx1"/>
                </a:solidFill>
              </a:ln>
              <a:effectLst/>
              <a:sp3d contourW="25400">
                <a:contourClr>
                  <a:schemeClr val="tx1"/>
                </a:contourClr>
              </a:sp3d>
            </c:spPr>
            <c:extLst>
              <c:ext xmlns:c16="http://schemas.microsoft.com/office/drawing/2014/chart" uri="{C3380CC4-5D6E-409C-BE32-E72D297353CC}">
                <c16:uniqueId val="{00000003-7285-46B4-BB04-C75F835B05E0}"/>
              </c:ext>
            </c:extLst>
          </c:dPt>
          <c:dPt>
            <c:idx val="2"/>
            <c:bubble3D val="0"/>
            <c:spPr>
              <a:solidFill>
                <a:schemeClr val="accent3"/>
              </a:solidFill>
              <a:ln w="25400">
                <a:solidFill>
                  <a:schemeClr val="tx1"/>
                </a:solidFill>
              </a:ln>
              <a:effectLst/>
              <a:sp3d contourW="25400">
                <a:contourClr>
                  <a:schemeClr val="tx1"/>
                </a:contourClr>
              </a:sp3d>
            </c:spPr>
            <c:extLst>
              <c:ext xmlns:c16="http://schemas.microsoft.com/office/drawing/2014/chart" uri="{C3380CC4-5D6E-409C-BE32-E72D297353CC}">
                <c16:uniqueId val="{00000005-7285-46B4-BB04-C75F835B05E0}"/>
              </c:ext>
            </c:extLst>
          </c:dPt>
          <c:dPt>
            <c:idx val="3"/>
            <c:bubble3D val="0"/>
            <c:spPr>
              <a:solidFill>
                <a:schemeClr val="accent4"/>
              </a:solidFill>
              <a:ln w="25400">
                <a:solidFill>
                  <a:schemeClr val="tx1"/>
                </a:solidFill>
              </a:ln>
              <a:effectLst/>
              <a:sp3d contourW="25400">
                <a:contourClr>
                  <a:schemeClr val="tx1"/>
                </a:contourClr>
              </a:sp3d>
            </c:spPr>
            <c:extLst>
              <c:ext xmlns:c16="http://schemas.microsoft.com/office/drawing/2014/chart" uri="{C3380CC4-5D6E-409C-BE32-E72D297353CC}">
                <c16:uniqueId val="{00000007-7285-46B4-BB04-C75F835B05E0}"/>
              </c:ext>
            </c:extLst>
          </c:dPt>
          <c:dPt>
            <c:idx val="4"/>
            <c:bubble3D val="0"/>
            <c:spPr>
              <a:solidFill>
                <a:schemeClr val="accent5"/>
              </a:solidFill>
              <a:ln w="25400">
                <a:solidFill>
                  <a:schemeClr val="tx1"/>
                </a:solidFill>
              </a:ln>
              <a:effectLst/>
              <a:sp3d contourW="25400">
                <a:contourClr>
                  <a:schemeClr val="tx1"/>
                </a:contourClr>
              </a:sp3d>
            </c:spPr>
            <c:extLst>
              <c:ext xmlns:c16="http://schemas.microsoft.com/office/drawing/2014/chart" uri="{C3380CC4-5D6E-409C-BE32-E72D297353CC}">
                <c16:uniqueId val="{00000009-7285-46B4-BB04-C75F835B05E0}"/>
              </c:ext>
            </c:extLst>
          </c:dPt>
          <c:dPt>
            <c:idx val="5"/>
            <c:bubble3D val="0"/>
            <c:spPr>
              <a:solidFill>
                <a:schemeClr val="accent6"/>
              </a:solidFill>
              <a:ln w="25400">
                <a:solidFill>
                  <a:schemeClr val="tx1"/>
                </a:solidFill>
              </a:ln>
              <a:effectLst/>
              <a:sp3d contourW="25400">
                <a:contourClr>
                  <a:schemeClr val="tx1"/>
                </a:contourClr>
              </a:sp3d>
            </c:spPr>
            <c:extLst>
              <c:ext xmlns:c16="http://schemas.microsoft.com/office/drawing/2014/chart" uri="{C3380CC4-5D6E-409C-BE32-E72D297353CC}">
                <c16:uniqueId val="{0000000B-7285-46B4-BB04-C75F835B05E0}"/>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Less Than 1 Hour</c:v>
                </c:pt>
                <c:pt idx="1">
                  <c:v>1-3 Hours</c:v>
                </c:pt>
                <c:pt idx="2">
                  <c:v>1 Day</c:v>
                </c:pt>
                <c:pt idx="3">
                  <c:v>1 Week</c:v>
                </c:pt>
                <c:pt idx="4">
                  <c:v>1 Month</c:v>
                </c:pt>
                <c:pt idx="5">
                  <c:v>1 Year</c:v>
                </c:pt>
              </c:strCache>
            </c:strRef>
          </c:cat>
          <c:val>
            <c:numRef>
              <c:f>Sheet1!$B$2:$B$7</c:f>
              <c:numCache>
                <c:formatCode>General</c:formatCode>
                <c:ptCount val="6"/>
                <c:pt idx="0">
                  <c:v>0</c:v>
                </c:pt>
                <c:pt idx="1">
                  <c:v>4</c:v>
                </c:pt>
                <c:pt idx="2">
                  <c:v>14</c:v>
                </c:pt>
                <c:pt idx="3">
                  <c:v>6</c:v>
                </c:pt>
                <c:pt idx="4">
                  <c:v>3</c:v>
                </c:pt>
                <c:pt idx="5">
                  <c:v>3</c:v>
                </c:pt>
              </c:numCache>
            </c:numRef>
          </c:val>
          <c:extLst>
            <c:ext xmlns:c16="http://schemas.microsoft.com/office/drawing/2014/chart" uri="{C3380CC4-5D6E-409C-BE32-E72D297353CC}">
              <c16:uniqueId val="{0000000C-7285-46B4-BB04-C75F835B05E0}"/>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t>Japan</a:t>
            </a:r>
            <a:endParaRPr lang="en-US" sz="2800" dirty="0"/>
          </a:p>
        </c:rich>
      </c:tx>
      <c:layout>
        <c:manualLayout>
          <c:xMode val="edge"/>
          <c:yMode val="edge"/>
          <c:x val="0.49831307715328399"/>
          <c:y val="0.78699021664656954"/>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196996130296798E-2"/>
          <c:y val="0.16454890913090167"/>
          <c:w val="0.8296060077394064"/>
          <c:h val="0.72446442235802855"/>
        </c:manualLayout>
      </c:layout>
      <c:pie3DChart>
        <c:varyColors val="1"/>
        <c:ser>
          <c:idx val="0"/>
          <c:order val="0"/>
          <c:tx>
            <c:strRef>
              <c:f>Sheet1!$B$1</c:f>
              <c:strCache>
                <c:ptCount val="1"/>
                <c:pt idx="0">
                  <c:v>17) How long do you believe that you could go without using your cell phone?</c:v>
                </c:pt>
              </c:strCache>
            </c:strRef>
          </c:tx>
          <c:spPr>
            <a:ln>
              <a:solidFill>
                <a:schemeClr val="tx1"/>
              </a:solidFill>
            </a:ln>
          </c:spPr>
          <c:dPt>
            <c:idx val="0"/>
            <c:bubble3D val="0"/>
            <c:spPr>
              <a:solidFill>
                <a:schemeClr val="accent1"/>
              </a:solidFill>
              <a:ln w="25400">
                <a:solidFill>
                  <a:schemeClr val="tx1"/>
                </a:solidFill>
              </a:ln>
              <a:effectLst/>
              <a:sp3d contourW="25400">
                <a:contourClr>
                  <a:schemeClr val="tx1"/>
                </a:contourClr>
              </a:sp3d>
            </c:spPr>
            <c:extLst>
              <c:ext xmlns:c16="http://schemas.microsoft.com/office/drawing/2014/chart" uri="{C3380CC4-5D6E-409C-BE32-E72D297353CC}">
                <c16:uniqueId val="{00000001-24C0-43CD-B079-AF71833B4824}"/>
              </c:ext>
            </c:extLst>
          </c:dPt>
          <c:dPt>
            <c:idx val="1"/>
            <c:bubble3D val="0"/>
            <c:spPr>
              <a:solidFill>
                <a:schemeClr val="accent2"/>
              </a:solidFill>
              <a:ln w="25400">
                <a:solidFill>
                  <a:schemeClr val="tx1"/>
                </a:solidFill>
              </a:ln>
              <a:effectLst/>
              <a:sp3d contourW="25400">
                <a:contourClr>
                  <a:schemeClr val="tx1"/>
                </a:contourClr>
              </a:sp3d>
            </c:spPr>
            <c:extLst>
              <c:ext xmlns:c16="http://schemas.microsoft.com/office/drawing/2014/chart" uri="{C3380CC4-5D6E-409C-BE32-E72D297353CC}">
                <c16:uniqueId val="{00000003-24C0-43CD-B079-AF71833B4824}"/>
              </c:ext>
            </c:extLst>
          </c:dPt>
          <c:dPt>
            <c:idx val="2"/>
            <c:bubble3D val="0"/>
            <c:spPr>
              <a:solidFill>
                <a:schemeClr val="accent3"/>
              </a:solidFill>
              <a:ln w="25400">
                <a:solidFill>
                  <a:schemeClr val="tx1"/>
                </a:solidFill>
              </a:ln>
              <a:effectLst/>
              <a:sp3d contourW="25400">
                <a:contourClr>
                  <a:schemeClr val="tx1"/>
                </a:contourClr>
              </a:sp3d>
            </c:spPr>
            <c:extLst>
              <c:ext xmlns:c16="http://schemas.microsoft.com/office/drawing/2014/chart" uri="{C3380CC4-5D6E-409C-BE32-E72D297353CC}">
                <c16:uniqueId val="{00000005-24C0-43CD-B079-AF71833B4824}"/>
              </c:ext>
            </c:extLst>
          </c:dPt>
          <c:dPt>
            <c:idx val="3"/>
            <c:bubble3D val="0"/>
            <c:spPr>
              <a:solidFill>
                <a:schemeClr val="accent4"/>
              </a:solidFill>
              <a:ln w="25400">
                <a:solidFill>
                  <a:schemeClr val="tx1"/>
                </a:solidFill>
              </a:ln>
              <a:effectLst/>
              <a:sp3d contourW="25400">
                <a:contourClr>
                  <a:schemeClr val="tx1"/>
                </a:contourClr>
              </a:sp3d>
            </c:spPr>
            <c:extLst>
              <c:ext xmlns:c16="http://schemas.microsoft.com/office/drawing/2014/chart" uri="{C3380CC4-5D6E-409C-BE32-E72D297353CC}">
                <c16:uniqueId val="{00000007-24C0-43CD-B079-AF71833B4824}"/>
              </c:ext>
            </c:extLst>
          </c:dPt>
          <c:dPt>
            <c:idx val="4"/>
            <c:bubble3D val="0"/>
            <c:spPr>
              <a:solidFill>
                <a:schemeClr val="accent5"/>
              </a:solidFill>
              <a:ln w="25400">
                <a:solidFill>
                  <a:schemeClr val="tx1"/>
                </a:solidFill>
              </a:ln>
              <a:effectLst/>
              <a:sp3d contourW="25400">
                <a:contourClr>
                  <a:schemeClr val="tx1"/>
                </a:contourClr>
              </a:sp3d>
            </c:spPr>
            <c:extLst>
              <c:ext xmlns:c16="http://schemas.microsoft.com/office/drawing/2014/chart" uri="{C3380CC4-5D6E-409C-BE32-E72D297353CC}">
                <c16:uniqueId val="{00000009-24C0-43CD-B079-AF71833B4824}"/>
              </c:ext>
            </c:extLst>
          </c:dPt>
          <c:dPt>
            <c:idx val="5"/>
            <c:bubble3D val="0"/>
            <c:spPr>
              <a:solidFill>
                <a:schemeClr val="accent6"/>
              </a:solidFill>
              <a:ln w="25400">
                <a:solidFill>
                  <a:schemeClr val="tx1"/>
                </a:solidFill>
              </a:ln>
              <a:effectLst/>
              <a:sp3d contourW="25400">
                <a:contourClr>
                  <a:schemeClr val="tx1"/>
                </a:contourClr>
              </a:sp3d>
            </c:spPr>
            <c:extLst>
              <c:ext xmlns:c16="http://schemas.microsoft.com/office/drawing/2014/chart" uri="{C3380CC4-5D6E-409C-BE32-E72D297353CC}">
                <c16:uniqueId val="{0000000B-24C0-43CD-B079-AF71833B4824}"/>
              </c:ext>
            </c:extLst>
          </c:dPt>
          <c:dLbls>
            <c:dLbl>
              <c:idx val="0"/>
              <c:layout>
                <c:manualLayout>
                  <c:x val="-0.14856228941896613"/>
                  <c:y val="-1.783556010492734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007110323746863"/>
                      <c:h val="0.17873355156040194"/>
                    </c:manualLayout>
                  </c15:layout>
                </c:ext>
                <c:ext xmlns:c16="http://schemas.microsoft.com/office/drawing/2014/chart" uri="{C3380CC4-5D6E-409C-BE32-E72D297353CC}">
                  <c16:uniqueId val="{00000001-24C0-43CD-B079-AF71833B4824}"/>
                </c:ext>
              </c:extLst>
            </c:dLbl>
            <c:dLbl>
              <c:idx val="2"/>
              <c:layout>
                <c:manualLayout>
                  <c:x val="-6.6027684186207247E-2"/>
                  <c:y val="-0.164978119070385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4C0-43CD-B079-AF71833B4824}"/>
                </c:ext>
              </c:extLst>
            </c:dLbl>
            <c:dLbl>
              <c:idx val="3"/>
              <c:layout>
                <c:manualLayout>
                  <c:x val="3.0950476962284611E-2"/>
                  <c:y val="4.68181148713256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4C0-43CD-B079-AF71833B4824}"/>
                </c:ext>
              </c:extLst>
            </c:dLbl>
            <c:dLbl>
              <c:idx val="4"/>
              <c:layout>
                <c:manualLayout>
                  <c:x val="-0.11554844732586254"/>
                  <c:y val="3.56709446638671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4C0-43CD-B079-AF71833B4824}"/>
                </c:ext>
              </c:extLst>
            </c:dLbl>
            <c:dLbl>
              <c:idx val="5"/>
              <c:layout>
                <c:manualLayout>
                  <c:x val="-5.7774223662931272E-2"/>
                  <c:y val="-2.89826425393920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4C0-43CD-B079-AF71833B4824}"/>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Sheet1!$A$2:$A$7</c:f>
              <c:strCache>
                <c:ptCount val="6"/>
                <c:pt idx="0">
                  <c:v>Less Than 1 Hour</c:v>
                </c:pt>
                <c:pt idx="1">
                  <c:v>1-3 Hours</c:v>
                </c:pt>
                <c:pt idx="2">
                  <c:v>1 Day</c:v>
                </c:pt>
                <c:pt idx="3">
                  <c:v>1 Week</c:v>
                </c:pt>
                <c:pt idx="4">
                  <c:v>1 Month</c:v>
                </c:pt>
                <c:pt idx="5">
                  <c:v>1 Year</c:v>
                </c:pt>
              </c:strCache>
            </c:strRef>
          </c:cat>
          <c:val>
            <c:numRef>
              <c:f>Sheet1!$B$2:$B$7</c:f>
              <c:numCache>
                <c:formatCode>General</c:formatCode>
                <c:ptCount val="6"/>
                <c:pt idx="0">
                  <c:v>2</c:v>
                </c:pt>
                <c:pt idx="1">
                  <c:v>5</c:v>
                </c:pt>
                <c:pt idx="2">
                  <c:v>11</c:v>
                </c:pt>
                <c:pt idx="3">
                  <c:v>6</c:v>
                </c:pt>
                <c:pt idx="4">
                  <c:v>1</c:v>
                </c:pt>
                <c:pt idx="5">
                  <c:v>1</c:v>
                </c:pt>
              </c:numCache>
            </c:numRef>
          </c:val>
          <c:extLst>
            <c:ext xmlns:c16="http://schemas.microsoft.com/office/drawing/2014/chart" uri="{C3380CC4-5D6E-409C-BE32-E72D297353CC}">
              <c16:uniqueId val="{0000000C-24C0-43CD-B079-AF71833B4824}"/>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6768758202099738"/>
          <c:y val="2.8806261908100397E-2"/>
          <c:w val="0.6048593339895012"/>
          <c:h val="0.57855498440285502"/>
        </c:manualLayout>
      </c:layout>
      <c:bar3DChart>
        <c:barDir val="bar"/>
        <c:grouping val="percentStacked"/>
        <c:varyColors val="0"/>
        <c:ser>
          <c:idx val="0"/>
          <c:order val="0"/>
          <c:tx>
            <c:strRef>
              <c:f>Sheet1!$B$1</c:f>
              <c:strCache>
                <c:ptCount val="1"/>
                <c:pt idx="0">
                  <c:v>Destroying Human Communication</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USA</c:v>
                </c:pt>
                <c:pt idx="1">
                  <c:v>Japan</c:v>
                </c:pt>
              </c:strCache>
            </c:strRef>
          </c:cat>
          <c:val>
            <c:numRef>
              <c:f>Sheet1!$B$2:$B$3</c:f>
              <c:numCache>
                <c:formatCode>0%</c:formatCode>
                <c:ptCount val="2"/>
                <c:pt idx="0">
                  <c:v>0.13</c:v>
                </c:pt>
                <c:pt idx="1">
                  <c:v>0.38</c:v>
                </c:pt>
              </c:numCache>
            </c:numRef>
          </c:val>
          <c:extLst>
            <c:ext xmlns:c16="http://schemas.microsoft.com/office/drawing/2014/chart" uri="{C3380CC4-5D6E-409C-BE32-E72D297353CC}">
              <c16:uniqueId val="{00000000-F685-4C41-8223-A85909FBEB88}"/>
            </c:ext>
          </c:extLst>
        </c:ser>
        <c:ser>
          <c:idx val="1"/>
          <c:order val="1"/>
          <c:tx>
            <c:strRef>
              <c:f>Sheet1!$C$1</c:f>
              <c:strCache>
                <c:ptCount val="1"/>
                <c:pt idx="0">
                  <c:v>Creating a Major Distraction</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USA</c:v>
                </c:pt>
                <c:pt idx="1">
                  <c:v>Japan</c:v>
                </c:pt>
              </c:strCache>
            </c:strRef>
          </c:cat>
          <c:val>
            <c:numRef>
              <c:f>Sheet1!$C$2:$C$3</c:f>
              <c:numCache>
                <c:formatCode>0%</c:formatCode>
                <c:ptCount val="2"/>
                <c:pt idx="0">
                  <c:v>0.47</c:v>
                </c:pt>
                <c:pt idx="1">
                  <c:v>0.19</c:v>
                </c:pt>
              </c:numCache>
            </c:numRef>
          </c:val>
          <c:extLst>
            <c:ext xmlns:c16="http://schemas.microsoft.com/office/drawing/2014/chart" uri="{C3380CC4-5D6E-409C-BE32-E72D297353CC}">
              <c16:uniqueId val="{00000001-F685-4C41-8223-A85909FBEB88}"/>
            </c:ext>
          </c:extLst>
        </c:ser>
        <c:ser>
          <c:idx val="2"/>
          <c:order val="2"/>
          <c:tx>
            <c:strRef>
              <c:f>Sheet1!$D$1</c:f>
              <c:strCache>
                <c:ptCount val="1"/>
                <c:pt idx="0">
                  <c:v>Speeding up Communications</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USA</c:v>
                </c:pt>
                <c:pt idx="1">
                  <c:v>Japan</c:v>
                </c:pt>
              </c:strCache>
            </c:strRef>
          </c:cat>
          <c:val>
            <c:numRef>
              <c:f>Sheet1!$D$2:$D$3</c:f>
              <c:numCache>
                <c:formatCode>0%</c:formatCode>
                <c:ptCount val="2"/>
                <c:pt idx="0">
                  <c:v>0.1</c:v>
                </c:pt>
                <c:pt idx="1">
                  <c:v>0.12</c:v>
                </c:pt>
              </c:numCache>
            </c:numRef>
          </c:val>
          <c:extLst>
            <c:ext xmlns:c16="http://schemas.microsoft.com/office/drawing/2014/chart" uri="{C3380CC4-5D6E-409C-BE32-E72D297353CC}">
              <c16:uniqueId val="{00000002-F685-4C41-8223-A85909FBEB88}"/>
            </c:ext>
          </c:extLst>
        </c:ser>
        <c:ser>
          <c:idx val="3"/>
          <c:order val="3"/>
          <c:tx>
            <c:strRef>
              <c:f>Sheet1!$E$1</c:f>
              <c:strCache>
                <c:ptCount val="1"/>
                <c:pt idx="0">
                  <c:v>Allows for World-Wide Communication in Small Form Factor</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USA</c:v>
                </c:pt>
                <c:pt idx="1">
                  <c:v>Japan</c:v>
                </c:pt>
              </c:strCache>
            </c:strRef>
          </c:cat>
          <c:val>
            <c:numRef>
              <c:f>Sheet1!$E$2:$E$3</c:f>
              <c:numCache>
                <c:formatCode>0%</c:formatCode>
                <c:ptCount val="2"/>
                <c:pt idx="0">
                  <c:v>0.3</c:v>
                </c:pt>
                <c:pt idx="1">
                  <c:v>0.31</c:v>
                </c:pt>
              </c:numCache>
            </c:numRef>
          </c:val>
          <c:extLst>
            <c:ext xmlns:c16="http://schemas.microsoft.com/office/drawing/2014/chart" uri="{C3380CC4-5D6E-409C-BE32-E72D297353CC}">
              <c16:uniqueId val="{00000003-F685-4C41-8223-A85909FBEB88}"/>
            </c:ext>
          </c:extLst>
        </c:ser>
        <c:dLbls>
          <c:showLegendKey val="0"/>
          <c:showVal val="1"/>
          <c:showCatName val="0"/>
          <c:showSerName val="0"/>
          <c:showPercent val="0"/>
          <c:showBubbleSize val="0"/>
        </c:dLbls>
        <c:gapWidth val="150"/>
        <c:shape val="box"/>
        <c:axId val="484532160"/>
        <c:axId val="484532552"/>
        <c:axId val="0"/>
      </c:bar3DChart>
      <c:catAx>
        <c:axId val="484532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4532552"/>
        <c:crosses val="autoZero"/>
        <c:auto val="1"/>
        <c:lblAlgn val="ctr"/>
        <c:lblOffset val="100"/>
        <c:noMultiLvlLbl val="0"/>
      </c:catAx>
      <c:valAx>
        <c:axId val="4845325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4532160"/>
        <c:crosses val="autoZero"/>
        <c:crossBetween val="between"/>
      </c:valAx>
      <c:spPr>
        <a:noFill/>
        <a:ln>
          <a:noFill/>
        </a:ln>
        <a:effectLst/>
      </c:spPr>
    </c:plotArea>
    <c:legend>
      <c:legendPos val="b"/>
      <c:layout>
        <c:manualLayout>
          <c:xMode val="edge"/>
          <c:yMode val="edge"/>
          <c:x val="0"/>
          <c:y val="1.8909139516693645E-2"/>
          <c:w val="0.30818126640419946"/>
          <c:h val="0.71335928225340028"/>
        </c:manualLayout>
      </c:layout>
      <c:overlay val="0"/>
      <c:spPr>
        <a:noFill/>
        <a:ln>
          <a:noFill/>
        </a:ln>
        <a:effectLst/>
      </c:spPr>
      <c:txPr>
        <a:bodyPr rot="0" spcFirstLastPara="1" vertOverflow="ellipsis" vert="horz" wrap="square" anchor="ctr" anchorCtr="1"/>
        <a:lstStyle/>
        <a:p>
          <a:pPr>
            <a:defRPr sz="2000" b="1" i="0" u="none" strike="noStrike" kern="1200" baseline="0">
              <a:ln>
                <a:solidFill>
                  <a:sysClr val="windowText" lastClr="000000"/>
                </a:solidFill>
              </a:ln>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t>USA</a:t>
            </a:r>
            <a:endParaRPr lang="en-US" sz="28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19) On what device did you complete this survey?</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DB7-471A-95DD-6401622018D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DB7-471A-95DD-6401622018D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DB7-471A-95DD-6401622018D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DB7-471A-95DD-6401622018D3}"/>
              </c:ext>
            </c:extLst>
          </c:dPt>
          <c:dLbls>
            <c:dLbl>
              <c:idx val="0"/>
              <c:layout>
                <c:manualLayout>
                  <c:x val="-8.9439655172413798E-2"/>
                  <c:y val="-5.9497066463599933E-1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079368042356774"/>
                      <c:h val="0.31198935531096028"/>
                    </c:manualLayout>
                  </c15:layout>
                </c:ext>
                <c:ext xmlns:c16="http://schemas.microsoft.com/office/drawing/2014/chart" uri="{C3380CC4-5D6E-409C-BE32-E72D297353CC}">
                  <c16:uniqueId val="{00000001-9DB7-471A-95DD-6401622018D3}"/>
                </c:ext>
              </c:extLst>
            </c:dLbl>
            <c:dLbl>
              <c:idx val="1"/>
              <c:layout>
                <c:manualLayout>
                  <c:x val="5.6034482758620691E-2"/>
                  <c:y val="-0.1038506247775223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DB7-471A-95DD-6401622018D3}"/>
                </c:ext>
              </c:extLst>
            </c:dLbl>
            <c:dLbl>
              <c:idx val="2"/>
              <c:delete val="1"/>
              <c:extLst>
                <c:ext xmlns:c15="http://schemas.microsoft.com/office/drawing/2012/chart" uri="{CE6537A1-D6FC-4f65-9D91-7224C49458BB}"/>
                <c:ext xmlns:c16="http://schemas.microsoft.com/office/drawing/2014/chart" uri="{C3380CC4-5D6E-409C-BE32-E72D297353CC}">
                  <c16:uniqueId val="{00000005-9DB7-471A-95DD-6401622018D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Computer</c:v>
                </c:pt>
                <c:pt idx="1">
                  <c:v>Cell Phone</c:v>
                </c:pt>
                <c:pt idx="2">
                  <c:v>Tablet</c:v>
                </c:pt>
                <c:pt idx="3">
                  <c:v>Other</c:v>
                </c:pt>
              </c:strCache>
            </c:strRef>
          </c:cat>
          <c:val>
            <c:numRef>
              <c:f>Sheet1!$B$2:$B$5</c:f>
              <c:numCache>
                <c:formatCode>General</c:formatCode>
                <c:ptCount val="4"/>
                <c:pt idx="0">
                  <c:v>14</c:v>
                </c:pt>
                <c:pt idx="1">
                  <c:v>16</c:v>
                </c:pt>
                <c:pt idx="2">
                  <c:v>0</c:v>
                </c:pt>
              </c:numCache>
            </c:numRef>
          </c:val>
          <c:extLst>
            <c:ext xmlns:c16="http://schemas.microsoft.com/office/drawing/2014/chart" uri="{C3380CC4-5D6E-409C-BE32-E72D297353CC}">
              <c16:uniqueId val="{00000008-9DB7-471A-95DD-6401622018D3}"/>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USA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t>Japan</a:t>
            </a:r>
            <a:endParaRPr lang="en-US" sz="28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19) On what device did you complete this survey?</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E6F-4BAF-9928-3360758F72A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E6F-4BAF-9928-3360758F72A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E6F-4BAF-9928-3360758F72A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E6F-4BAF-9928-3360758F72AB}"/>
              </c:ext>
            </c:extLst>
          </c:dPt>
          <c:dLbls>
            <c:dLbl>
              <c:idx val="0"/>
              <c:layout>
                <c:manualLayout>
                  <c:x val="3.232843469997285E-3"/>
                  <c:y val="0"/>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234540456149873"/>
                      <c:h val="0.31198935531096028"/>
                    </c:manualLayout>
                  </c15:layout>
                </c:ext>
                <c:ext xmlns:c16="http://schemas.microsoft.com/office/drawing/2014/chart" uri="{C3380CC4-5D6E-409C-BE32-E72D297353CC}">
                  <c16:uniqueId val="{00000001-1E6F-4BAF-9928-3360758F72AB}"/>
                </c:ext>
              </c:extLst>
            </c:dLbl>
            <c:dLbl>
              <c:idx val="1"/>
              <c:layout>
                <c:manualLayout>
                  <c:x val="7.9741379310344834E-2"/>
                  <c:y val="-0.1882292574092591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E6F-4BAF-9928-3360758F72AB}"/>
                </c:ext>
              </c:extLst>
            </c:dLbl>
            <c:dLbl>
              <c:idx val="2"/>
              <c:layout>
                <c:manualLayout>
                  <c:x val="-5.8189655172413812E-2"/>
                  <c:y val="1.622666012148784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6F-4BAF-9928-3360758F72AB}"/>
                </c:ext>
              </c:extLst>
            </c:dLbl>
            <c:dLbl>
              <c:idx val="3"/>
              <c:delete val="1"/>
              <c:extLst>
                <c:ext xmlns:c15="http://schemas.microsoft.com/office/drawing/2012/chart" uri="{CE6537A1-D6FC-4f65-9D91-7224C49458BB}"/>
                <c:ext xmlns:c16="http://schemas.microsoft.com/office/drawing/2014/chart" uri="{C3380CC4-5D6E-409C-BE32-E72D297353CC}">
                  <c16:uniqueId val="{00000007-1E6F-4BAF-9928-3360758F72AB}"/>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Computer</c:v>
                </c:pt>
                <c:pt idx="1">
                  <c:v>Cell Phone</c:v>
                </c:pt>
                <c:pt idx="2">
                  <c:v>Tablet</c:v>
                </c:pt>
                <c:pt idx="3">
                  <c:v>Other</c:v>
                </c:pt>
              </c:strCache>
            </c:strRef>
          </c:cat>
          <c:val>
            <c:numRef>
              <c:f>Sheet1!$B$2:$B$5</c:f>
              <c:numCache>
                <c:formatCode>General</c:formatCode>
                <c:ptCount val="4"/>
                <c:pt idx="0">
                  <c:v>3</c:v>
                </c:pt>
                <c:pt idx="1">
                  <c:v>12</c:v>
                </c:pt>
                <c:pt idx="2">
                  <c:v>2</c:v>
                </c:pt>
                <c:pt idx="3">
                  <c:v>0</c:v>
                </c:pt>
              </c:numCache>
            </c:numRef>
          </c:val>
          <c:extLst>
            <c:ext xmlns:c16="http://schemas.microsoft.com/office/drawing/2014/chart" uri="{C3380CC4-5D6E-409C-BE32-E72D297353CC}">
              <c16:uniqueId val="{00000008-1E6F-4BAF-9928-3360758F72AB}"/>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47070389418367"/>
          <c:y val="0.13534152886282461"/>
          <c:w val="0.57671838959873423"/>
          <c:h val="0.6968958846583323"/>
        </c:manualLayout>
      </c:layout>
      <c:barChart>
        <c:barDir val="bar"/>
        <c:grouping val="clustered"/>
        <c:varyColors val="0"/>
        <c:ser>
          <c:idx val="0"/>
          <c:order val="0"/>
          <c:tx>
            <c:strRef>
              <c:f>Sheet1!$B$1</c:f>
              <c:strCache>
                <c:ptCount val="1"/>
                <c:pt idx="0">
                  <c:v>Age 18-29</c:v>
                </c:pt>
              </c:strCache>
            </c:strRef>
          </c:tx>
          <c:spPr>
            <a:solidFill>
              <a:schemeClr val="accent1"/>
            </a:solidFill>
            <a:ln>
              <a:noFill/>
            </a:ln>
            <a:effectLst/>
          </c:spPr>
          <c:invertIfNegative val="0"/>
          <c:cat>
            <c:strRef>
              <c:f>Sheet1!$A$2:$A$8</c:f>
              <c:strCache>
                <c:ptCount val="7"/>
                <c:pt idx="0">
                  <c:v>Texting</c:v>
                </c:pt>
                <c:pt idx="1">
                  <c:v>Internet</c:v>
                </c:pt>
                <c:pt idx="2">
                  <c:v>Voice/Video Calls</c:v>
                </c:pt>
                <c:pt idx="3">
                  <c:v>Email</c:v>
                </c:pt>
                <c:pt idx="4">
                  <c:v>SNS</c:v>
                </c:pt>
                <c:pt idx="5">
                  <c:v>Video</c:v>
                </c:pt>
                <c:pt idx="6">
                  <c:v>Music</c:v>
                </c:pt>
              </c:strCache>
            </c:strRef>
          </c:cat>
          <c:val>
            <c:numRef>
              <c:f>Sheet1!$B$2:$B$8</c:f>
              <c:numCache>
                <c:formatCode>0%</c:formatCode>
                <c:ptCount val="7"/>
                <c:pt idx="0">
                  <c:v>1</c:v>
                </c:pt>
                <c:pt idx="1">
                  <c:v>0.97</c:v>
                </c:pt>
                <c:pt idx="2">
                  <c:v>0.93</c:v>
                </c:pt>
                <c:pt idx="3">
                  <c:v>0.91</c:v>
                </c:pt>
                <c:pt idx="4">
                  <c:v>0.91</c:v>
                </c:pt>
                <c:pt idx="5">
                  <c:v>0.75</c:v>
                </c:pt>
                <c:pt idx="6">
                  <c:v>0.64</c:v>
                </c:pt>
              </c:numCache>
            </c:numRef>
          </c:val>
          <c:extLst>
            <c:ext xmlns:c16="http://schemas.microsoft.com/office/drawing/2014/chart" uri="{C3380CC4-5D6E-409C-BE32-E72D297353CC}">
              <c16:uniqueId val="{00000000-E4E7-4B2B-8B1E-9D1F8243DFF2}"/>
            </c:ext>
          </c:extLst>
        </c:ser>
        <c:ser>
          <c:idx val="1"/>
          <c:order val="1"/>
          <c:tx>
            <c:strRef>
              <c:f>Sheet1!$C$1</c:f>
              <c:strCache>
                <c:ptCount val="1"/>
                <c:pt idx="0">
                  <c:v>Age 30-49</c:v>
                </c:pt>
              </c:strCache>
            </c:strRef>
          </c:tx>
          <c:spPr>
            <a:solidFill>
              <a:schemeClr val="accent2"/>
            </a:solidFill>
            <a:ln>
              <a:noFill/>
            </a:ln>
            <a:effectLst/>
          </c:spPr>
          <c:invertIfNegative val="0"/>
          <c:cat>
            <c:strRef>
              <c:f>Sheet1!$A$2:$A$8</c:f>
              <c:strCache>
                <c:ptCount val="7"/>
                <c:pt idx="0">
                  <c:v>Texting</c:v>
                </c:pt>
                <c:pt idx="1">
                  <c:v>Internet</c:v>
                </c:pt>
                <c:pt idx="2">
                  <c:v>Voice/Video Calls</c:v>
                </c:pt>
                <c:pt idx="3">
                  <c:v>Email</c:v>
                </c:pt>
                <c:pt idx="4">
                  <c:v>SNS</c:v>
                </c:pt>
                <c:pt idx="5">
                  <c:v>Video</c:v>
                </c:pt>
                <c:pt idx="6">
                  <c:v>Music</c:v>
                </c:pt>
              </c:strCache>
            </c:strRef>
          </c:cat>
          <c:val>
            <c:numRef>
              <c:f>Sheet1!$C$2:$C$8</c:f>
              <c:numCache>
                <c:formatCode>0%</c:formatCode>
                <c:ptCount val="7"/>
                <c:pt idx="0">
                  <c:v>0.98</c:v>
                </c:pt>
                <c:pt idx="1">
                  <c:v>0.9</c:v>
                </c:pt>
                <c:pt idx="2">
                  <c:v>0.91</c:v>
                </c:pt>
                <c:pt idx="3">
                  <c:v>0.87</c:v>
                </c:pt>
                <c:pt idx="4">
                  <c:v>0.77</c:v>
                </c:pt>
                <c:pt idx="5">
                  <c:v>0.46</c:v>
                </c:pt>
                <c:pt idx="6">
                  <c:v>0.39</c:v>
                </c:pt>
              </c:numCache>
            </c:numRef>
          </c:val>
          <c:extLst>
            <c:ext xmlns:c16="http://schemas.microsoft.com/office/drawing/2014/chart" uri="{C3380CC4-5D6E-409C-BE32-E72D297353CC}">
              <c16:uniqueId val="{00000001-E4E7-4B2B-8B1E-9D1F8243DFF2}"/>
            </c:ext>
          </c:extLst>
        </c:ser>
        <c:ser>
          <c:idx val="2"/>
          <c:order val="2"/>
          <c:tx>
            <c:strRef>
              <c:f>Sheet1!$D$1</c:f>
              <c:strCache>
                <c:ptCount val="1"/>
                <c:pt idx="0">
                  <c:v>Age 50+</c:v>
                </c:pt>
              </c:strCache>
            </c:strRef>
          </c:tx>
          <c:spPr>
            <a:solidFill>
              <a:schemeClr val="accent3"/>
            </a:solidFill>
            <a:ln>
              <a:noFill/>
            </a:ln>
            <a:effectLst/>
          </c:spPr>
          <c:invertIfNegative val="0"/>
          <c:cat>
            <c:strRef>
              <c:f>Sheet1!$A$2:$A$8</c:f>
              <c:strCache>
                <c:ptCount val="7"/>
                <c:pt idx="0">
                  <c:v>Texting</c:v>
                </c:pt>
                <c:pt idx="1">
                  <c:v>Internet</c:v>
                </c:pt>
                <c:pt idx="2">
                  <c:v>Voice/Video Calls</c:v>
                </c:pt>
                <c:pt idx="3">
                  <c:v>Email</c:v>
                </c:pt>
                <c:pt idx="4">
                  <c:v>SNS</c:v>
                </c:pt>
                <c:pt idx="5">
                  <c:v>Video</c:v>
                </c:pt>
                <c:pt idx="6">
                  <c:v>Music</c:v>
                </c:pt>
              </c:strCache>
            </c:strRef>
          </c:cat>
          <c:val>
            <c:numRef>
              <c:f>Sheet1!$D$2:$D$8</c:f>
              <c:numCache>
                <c:formatCode>0%</c:formatCode>
                <c:ptCount val="7"/>
                <c:pt idx="0">
                  <c:v>0.92</c:v>
                </c:pt>
                <c:pt idx="1">
                  <c:v>0.8</c:v>
                </c:pt>
                <c:pt idx="2">
                  <c:v>0.94</c:v>
                </c:pt>
                <c:pt idx="3">
                  <c:v>0.87</c:v>
                </c:pt>
                <c:pt idx="4">
                  <c:v>0.55000000000000004</c:v>
                </c:pt>
                <c:pt idx="5">
                  <c:v>0.31</c:v>
                </c:pt>
                <c:pt idx="6">
                  <c:v>0.21</c:v>
                </c:pt>
              </c:numCache>
            </c:numRef>
          </c:val>
          <c:extLst>
            <c:ext xmlns:c16="http://schemas.microsoft.com/office/drawing/2014/chart" uri="{C3380CC4-5D6E-409C-BE32-E72D297353CC}">
              <c16:uniqueId val="{00000002-E4E7-4B2B-8B1E-9D1F8243DFF2}"/>
            </c:ext>
          </c:extLst>
        </c:ser>
        <c:dLbls>
          <c:showLegendKey val="0"/>
          <c:showVal val="0"/>
          <c:showCatName val="0"/>
          <c:showSerName val="0"/>
          <c:showPercent val="0"/>
          <c:showBubbleSize val="0"/>
        </c:dLbls>
        <c:gapWidth val="182"/>
        <c:axId val="480384888"/>
        <c:axId val="480384104"/>
      </c:barChart>
      <c:catAx>
        <c:axId val="480384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0384104"/>
        <c:crosses val="autoZero"/>
        <c:auto val="0"/>
        <c:lblAlgn val="ctr"/>
        <c:lblOffset val="100"/>
        <c:noMultiLvlLbl val="0"/>
      </c:catAx>
      <c:valAx>
        <c:axId val="48038410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0384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cap="all" spc="50" baseline="0">
                <a:solidFill>
                  <a:schemeClr val="tx1">
                    <a:lumMod val="65000"/>
                    <a:lumOff val="35000"/>
                  </a:schemeClr>
                </a:solidFill>
                <a:latin typeface="+mn-lt"/>
                <a:ea typeface="+mn-ea"/>
                <a:cs typeface="+mn-cs"/>
              </a:defRPr>
            </a:pPr>
            <a:r>
              <a:rPr lang="en-US" sz="3200" dirty="0" smtClean="0"/>
              <a:t>USA</a:t>
            </a:r>
            <a:endParaRPr lang="en-US" sz="3200" dirty="0"/>
          </a:p>
        </c:rich>
      </c:tx>
      <c:layout/>
      <c:overlay val="0"/>
      <c:spPr>
        <a:noFill/>
        <a:ln>
          <a:noFill/>
        </a:ln>
        <a:effectLst/>
      </c:spPr>
      <c:txPr>
        <a:bodyPr rot="0" spcFirstLastPara="1" vertOverflow="ellipsis" vert="horz" wrap="square" anchor="ctr" anchorCtr="1"/>
        <a:lstStyle/>
        <a:p>
          <a:pPr>
            <a:defRPr sz="3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spPr>
            <a:ln>
              <a:solidFill>
                <a:schemeClr val="tx1"/>
              </a:solidFill>
            </a:ln>
          </c:spPr>
          <c:explosion val="2"/>
          <c:dPt>
            <c:idx val="0"/>
            <c:bubble3D val="0"/>
            <c:explosion val="3"/>
            <c:spPr>
              <a:solidFill>
                <a:srgbClr val="0070C0"/>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58E-4357-B085-4FB2771A29AC}"/>
              </c:ext>
            </c:extLst>
          </c:dPt>
          <c:dPt>
            <c:idx val="1"/>
            <c:bubble3D val="0"/>
            <c:explosion val="4"/>
            <c:spPr>
              <a:solidFill>
                <a:srgbClr val="FF0000"/>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58E-4357-B085-4FB2771A29AC}"/>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Male</c:v>
                </c:pt>
                <c:pt idx="1">
                  <c:v>Female</c:v>
                </c:pt>
              </c:strCache>
            </c:strRef>
          </c:cat>
          <c:val>
            <c:numRef>
              <c:f>Sheet1!$B$2:$B$3</c:f>
              <c:numCache>
                <c:formatCode>General</c:formatCode>
                <c:ptCount val="2"/>
                <c:pt idx="0">
                  <c:v>53.3</c:v>
                </c:pt>
                <c:pt idx="1">
                  <c:v>46.7</c:v>
                </c:pt>
              </c:numCache>
            </c:numRef>
          </c:val>
          <c:extLst>
            <c:ext xmlns:c16="http://schemas.microsoft.com/office/drawing/2014/chart" uri="{C3380CC4-5D6E-409C-BE32-E72D297353CC}">
              <c16:uniqueId val="{00000004-858E-4357-B085-4FB2771A29AC}"/>
            </c:ext>
          </c:extLst>
        </c:ser>
        <c:dLbls>
          <c:dLblPos val="inEnd"/>
          <c:showLegendKey val="0"/>
          <c:showVal val="0"/>
          <c:showCatName val="0"/>
          <c:showSerName val="0"/>
          <c:showPercent val="1"/>
          <c:showBubbleSize val="0"/>
          <c:showLeaderLines val="1"/>
        </c:dLbls>
        <c:firstSliceAng val="9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cap="all" spc="50" baseline="0">
                <a:solidFill>
                  <a:schemeClr val="tx1">
                    <a:lumMod val="65000"/>
                    <a:lumOff val="35000"/>
                  </a:schemeClr>
                </a:solidFill>
                <a:latin typeface="+mn-lt"/>
                <a:ea typeface="+mn-ea"/>
                <a:cs typeface="+mn-cs"/>
              </a:defRPr>
            </a:pPr>
            <a:r>
              <a:rPr lang="en-US" sz="3200" dirty="0" smtClean="0"/>
              <a:t>Japan</a:t>
            </a:r>
            <a:endParaRPr lang="en-US" sz="3200" dirty="0"/>
          </a:p>
        </c:rich>
      </c:tx>
      <c:layout/>
      <c:overlay val="0"/>
      <c:spPr>
        <a:noFill/>
        <a:ln>
          <a:noFill/>
        </a:ln>
        <a:effectLst/>
      </c:spPr>
      <c:txPr>
        <a:bodyPr rot="0" spcFirstLastPara="1" vertOverflow="ellipsis" vert="horz" wrap="square" anchor="ctr" anchorCtr="1"/>
        <a:lstStyle/>
        <a:p>
          <a:pPr>
            <a:defRPr sz="3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spPr>
            <a:ln>
              <a:solidFill>
                <a:schemeClr val="tx1"/>
              </a:solidFill>
            </a:ln>
          </c:spPr>
          <c:explosion val="2"/>
          <c:dPt>
            <c:idx val="0"/>
            <c:bubble3D val="0"/>
            <c:explosion val="3"/>
            <c:spPr>
              <a:solidFill>
                <a:srgbClr val="0070C0"/>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8CF-4144-ACF7-C6CCE4E430B4}"/>
              </c:ext>
            </c:extLst>
          </c:dPt>
          <c:dPt>
            <c:idx val="1"/>
            <c:bubble3D val="0"/>
            <c:explosion val="4"/>
            <c:spPr>
              <a:solidFill>
                <a:srgbClr val="FF0000"/>
              </a:solidFill>
              <a:ln>
                <a:solidFill>
                  <a:schemeClr val="tx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8CF-4144-ACF7-C6CCE4E430B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Male</c:v>
                </c:pt>
                <c:pt idx="1">
                  <c:v>Female</c:v>
                </c:pt>
              </c:strCache>
            </c:strRef>
          </c:cat>
          <c:val>
            <c:numRef>
              <c:f>Sheet1!$B$2:$B$3</c:f>
              <c:numCache>
                <c:formatCode>General</c:formatCode>
                <c:ptCount val="2"/>
                <c:pt idx="0">
                  <c:v>19.2</c:v>
                </c:pt>
                <c:pt idx="1">
                  <c:v>80.8</c:v>
                </c:pt>
              </c:numCache>
            </c:numRef>
          </c:val>
          <c:extLst>
            <c:ext xmlns:c16="http://schemas.microsoft.com/office/drawing/2014/chart" uri="{C3380CC4-5D6E-409C-BE32-E72D297353CC}">
              <c16:uniqueId val="{00000004-88CF-4144-ACF7-C6CCE4E430B4}"/>
            </c:ext>
          </c:extLst>
        </c:ser>
        <c:dLbls>
          <c:dLblPos val="inEnd"/>
          <c:showLegendKey val="0"/>
          <c:showVal val="0"/>
          <c:showCatName val="0"/>
          <c:showSerName val="0"/>
          <c:showPercent val="1"/>
          <c:showBubbleSize val="0"/>
          <c:showLeaderLines val="1"/>
        </c:dLbls>
        <c:firstSliceAng val="9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10162401574802E-2"/>
          <c:y val="9.6175867607291618E-2"/>
          <c:w val="0.92687733759842517"/>
          <c:h val="0.76748654235442038"/>
        </c:manualLayout>
      </c:layout>
      <c:barChart>
        <c:barDir val="col"/>
        <c:grouping val="clustered"/>
        <c:varyColors val="0"/>
        <c:ser>
          <c:idx val="0"/>
          <c:order val="0"/>
          <c:tx>
            <c:strRef>
              <c:f>Sheet1!$B$1</c:f>
              <c:strCache>
                <c:ptCount val="1"/>
                <c:pt idx="0">
                  <c:v>United States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2078-4064-B87D-9306541CC818}"/>
              </c:ext>
            </c:extLst>
          </c:dPt>
          <c:dPt>
            <c:idx val="1"/>
            <c:invertIfNegative val="0"/>
            <c:bubble3D val="0"/>
            <c:spPr>
              <a:solidFill>
                <a:srgbClr val="0070C0"/>
              </a:solidFill>
              <a:ln>
                <a:noFill/>
              </a:ln>
              <a:effectLst/>
            </c:spPr>
            <c:extLst>
              <c:ext xmlns:c16="http://schemas.microsoft.com/office/drawing/2014/chart" uri="{C3380CC4-5D6E-409C-BE32-E72D297353CC}">
                <c16:uniqueId val="{00000003-2078-4064-B87D-9306541CC818}"/>
              </c:ext>
            </c:extLst>
          </c:dPt>
          <c:dPt>
            <c:idx val="2"/>
            <c:invertIfNegative val="0"/>
            <c:bubble3D val="0"/>
            <c:spPr>
              <a:solidFill>
                <a:srgbClr val="0070C0"/>
              </a:solidFill>
              <a:ln>
                <a:noFill/>
              </a:ln>
              <a:effectLst/>
            </c:spPr>
            <c:extLst>
              <c:ext xmlns:c16="http://schemas.microsoft.com/office/drawing/2014/chart" uri="{C3380CC4-5D6E-409C-BE32-E72D297353CC}">
                <c16:uniqueId val="{00000005-2078-4064-B87D-9306541CC818}"/>
              </c:ext>
            </c:extLst>
          </c:dPt>
          <c:dPt>
            <c:idx val="3"/>
            <c:invertIfNegative val="0"/>
            <c:bubble3D val="0"/>
            <c:spPr>
              <a:solidFill>
                <a:srgbClr val="0070C0"/>
              </a:solidFill>
              <a:ln>
                <a:noFill/>
              </a:ln>
              <a:effectLst/>
            </c:spPr>
            <c:extLst>
              <c:ext xmlns:c16="http://schemas.microsoft.com/office/drawing/2014/chart" uri="{C3380CC4-5D6E-409C-BE32-E72D297353CC}">
                <c16:uniqueId val="{00000007-2078-4064-B87D-9306541CC818}"/>
              </c:ext>
            </c:extLst>
          </c:dPt>
          <c:dPt>
            <c:idx val="4"/>
            <c:invertIfNegative val="0"/>
            <c:bubble3D val="0"/>
            <c:spPr>
              <a:solidFill>
                <a:srgbClr val="0070C0"/>
              </a:solidFill>
              <a:ln>
                <a:noFill/>
              </a:ln>
              <a:effectLst/>
            </c:spPr>
            <c:extLst>
              <c:ext xmlns:c16="http://schemas.microsoft.com/office/drawing/2014/chart" uri="{C3380CC4-5D6E-409C-BE32-E72D297353CC}">
                <c16:uniqueId val="{00000009-2078-4064-B87D-9306541CC818}"/>
              </c:ext>
            </c:extLst>
          </c:dPt>
          <c:cat>
            <c:strRef>
              <c:f>Sheet1!$A$2:$A$6</c:f>
              <c:strCache>
                <c:ptCount val="5"/>
                <c:pt idx="0">
                  <c:v>Freshman</c:v>
                </c:pt>
                <c:pt idx="1">
                  <c:v>Sophomore</c:v>
                </c:pt>
                <c:pt idx="2">
                  <c:v>Junior</c:v>
                </c:pt>
                <c:pt idx="3">
                  <c:v>Senior</c:v>
                </c:pt>
                <c:pt idx="4">
                  <c:v>Other</c:v>
                </c:pt>
              </c:strCache>
            </c:strRef>
          </c:cat>
          <c:val>
            <c:numRef>
              <c:f>Sheet1!$B$2:$B$6</c:f>
              <c:numCache>
                <c:formatCode>0.00%</c:formatCode>
                <c:ptCount val="5"/>
                <c:pt idx="0">
                  <c:v>6.7000000000000004E-2</c:v>
                </c:pt>
                <c:pt idx="1">
                  <c:v>6.7000000000000004E-2</c:v>
                </c:pt>
                <c:pt idx="2" formatCode="0%">
                  <c:v>0.2</c:v>
                </c:pt>
                <c:pt idx="3">
                  <c:v>0.53300000000000003</c:v>
                </c:pt>
                <c:pt idx="4">
                  <c:v>0.13300000000000001</c:v>
                </c:pt>
              </c:numCache>
            </c:numRef>
          </c:val>
          <c:extLst>
            <c:ext xmlns:c16="http://schemas.microsoft.com/office/drawing/2014/chart" uri="{C3380CC4-5D6E-409C-BE32-E72D297353CC}">
              <c16:uniqueId val="{0000000A-2078-4064-B87D-9306541CC818}"/>
            </c:ext>
          </c:extLst>
        </c:ser>
        <c:ser>
          <c:idx val="1"/>
          <c:order val="1"/>
          <c:tx>
            <c:strRef>
              <c:f>Sheet1!$C$1</c:f>
              <c:strCache>
                <c:ptCount val="1"/>
                <c:pt idx="0">
                  <c:v>Japan</c:v>
                </c:pt>
              </c:strCache>
            </c:strRef>
          </c:tx>
          <c:spPr>
            <a:solidFill>
              <a:srgbClr val="FF0000"/>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C-2078-4064-B87D-9306541CC818}"/>
              </c:ext>
            </c:extLst>
          </c:dPt>
          <c:dPt>
            <c:idx val="2"/>
            <c:invertIfNegative val="0"/>
            <c:bubble3D val="0"/>
            <c:spPr>
              <a:solidFill>
                <a:srgbClr val="FF0000"/>
              </a:solidFill>
              <a:ln>
                <a:noFill/>
              </a:ln>
              <a:effectLst/>
            </c:spPr>
            <c:extLst>
              <c:ext xmlns:c16="http://schemas.microsoft.com/office/drawing/2014/chart" uri="{C3380CC4-5D6E-409C-BE32-E72D297353CC}">
                <c16:uniqueId val="{0000000E-2078-4064-B87D-9306541CC818}"/>
              </c:ext>
            </c:extLst>
          </c:dPt>
          <c:dPt>
            <c:idx val="3"/>
            <c:invertIfNegative val="0"/>
            <c:bubble3D val="0"/>
            <c:spPr>
              <a:solidFill>
                <a:srgbClr val="FF0000"/>
              </a:solidFill>
              <a:ln>
                <a:noFill/>
              </a:ln>
              <a:effectLst/>
            </c:spPr>
            <c:extLst>
              <c:ext xmlns:c16="http://schemas.microsoft.com/office/drawing/2014/chart" uri="{C3380CC4-5D6E-409C-BE32-E72D297353CC}">
                <c16:uniqueId val="{00000010-2078-4064-B87D-9306541CC818}"/>
              </c:ext>
            </c:extLst>
          </c:dPt>
          <c:cat>
            <c:strRef>
              <c:f>Sheet1!$A$2:$A$6</c:f>
              <c:strCache>
                <c:ptCount val="5"/>
                <c:pt idx="0">
                  <c:v>Freshman</c:v>
                </c:pt>
                <c:pt idx="1">
                  <c:v>Sophomore</c:v>
                </c:pt>
                <c:pt idx="2">
                  <c:v>Junior</c:v>
                </c:pt>
                <c:pt idx="3">
                  <c:v>Senior</c:v>
                </c:pt>
                <c:pt idx="4">
                  <c:v>Other</c:v>
                </c:pt>
              </c:strCache>
            </c:strRef>
          </c:cat>
          <c:val>
            <c:numRef>
              <c:f>Sheet1!$C$2:$C$6</c:f>
              <c:numCache>
                <c:formatCode>0.00%</c:formatCode>
                <c:ptCount val="5"/>
                <c:pt idx="0">
                  <c:v>7.6999999999999999E-2</c:v>
                </c:pt>
                <c:pt idx="1">
                  <c:v>0.154</c:v>
                </c:pt>
                <c:pt idx="2">
                  <c:v>0.26900000000000002</c:v>
                </c:pt>
                <c:pt idx="3">
                  <c:v>0.46200000000000002</c:v>
                </c:pt>
                <c:pt idx="4">
                  <c:v>3.7999999999999999E-2</c:v>
                </c:pt>
              </c:numCache>
            </c:numRef>
          </c:val>
          <c:extLst>
            <c:ext xmlns:c16="http://schemas.microsoft.com/office/drawing/2014/chart" uri="{C3380CC4-5D6E-409C-BE32-E72D297353CC}">
              <c16:uniqueId val="{00000011-2078-4064-B87D-9306541CC818}"/>
            </c:ext>
          </c:extLst>
        </c:ser>
        <c:dLbls>
          <c:showLegendKey val="0"/>
          <c:showVal val="0"/>
          <c:showCatName val="0"/>
          <c:showSerName val="0"/>
          <c:showPercent val="0"/>
          <c:showBubbleSize val="0"/>
        </c:dLbls>
        <c:gapWidth val="219"/>
        <c:overlap val="-27"/>
        <c:axId val="481183152"/>
        <c:axId val="481183544"/>
      </c:barChart>
      <c:catAx>
        <c:axId val="48118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81183544"/>
        <c:crosses val="autoZero"/>
        <c:auto val="1"/>
        <c:lblAlgn val="ctr"/>
        <c:lblOffset val="100"/>
        <c:noMultiLvlLbl val="0"/>
      </c:catAx>
      <c:valAx>
        <c:axId val="481183544"/>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81183152"/>
        <c:crosses val="autoZero"/>
        <c:crossBetween val="between"/>
      </c:valAx>
      <c:spPr>
        <a:noFill/>
        <a:ln>
          <a:noFill/>
        </a:ln>
        <a:effectLst/>
      </c:spPr>
    </c:plotArea>
    <c:legend>
      <c:legendPos val="b"/>
      <c:layout>
        <c:manualLayout>
          <c:xMode val="edge"/>
          <c:yMode val="edge"/>
          <c:x val="0.10309608986134147"/>
          <c:y val="0.12104974055605096"/>
          <c:w val="0.35477509842519683"/>
          <c:h val="7.1107340606093708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ln>
                  <a:solidFill>
                    <a:sysClr val="windowText" lastClr="000000"/>
                  </a:solidFill>
                </a:ln>
                <a:solidFill>
                  <a:schemeClr val="tx1">
                    <a:lumMod val="65000"/>
                    <a:lumOff val="35000"/>
                  </a:schemeClr>
                </a:solidFill>
                <a:latin typeface="+mn-lt"/>
                <a:ea typeface="+mn-ea"/>
                <a:cs typeface="+mn-cs"/>
              </a:defRPr>
            </a:pPr>
            <a:r>
              <a:rPr lang="en-US" sz="3200">
                <a:ln>
                  <a:solidFill>
                    <a:sysClr val="windowText" lastClr="000000"/>
                  </a:solidFill>
                </a:ln>
              </a:rPr>
              <a:t>USA</a:t>
            </a:r>
          </a:p>
        </c:rich>
      </c:tx>
      <c:layout>
        <c:manualLayout>
          <c:xMode val="edge"/>
          <c:yMode val="edge"/>
          <c:x val="0.63014350693420462"/>
          <c:y val="0.83877533087520528"/>
        </c:manualLayout>
      </c:layout>
      <c:overlay val="0"/>
      <c:spPr>
        <a:noFill/>
        <a:ln>
          <a:noFill/>
        </a:ln>
        <a:effectLst/>
      </c:spPr>
      <c:txPr>
        <a:bodyPr rot="0" spcFirstLastPara="1" vertOverflow="ellipsis" vert="horz" wrap="square" anchor="ctr" anchorCtr="1"/>
        <a:lstStyle/>
        <a:p>
          <a:pPr>
            <a:defRPr sz="3200" b="0" i="0" u="none" strike="noStrike" kern="1200" spc="0" baseline="0">
              <a:ln>
                <a:solidFill>
                  <a:sysClr val="windowText" lastClr="000000"/>
                </a:solidFill>
              </a:ln>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E3D-4AF7-B84E-11DB79BC340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E3D-4AF7-B84E-11DB79BC340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E3D-4AF7-B84E-11DB79BC3402}"/>
              </c:ext>
            </c:extLst>
          </c:dPt>
          <c:dLbls>
            <c:dLbl>
              <c:idx val="0"/>
              <c:layout>
                <c:manualLayout>
                  <c:x val="-0.12678522445857313"/>
                  <c:y val="2.1160391591197942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E3D-4AF7-B84E-11DB79BC3402}"/>
                </c:ext>
              </c:extLst>
            </c:dLbl>
            <c:dLbl>
              <c:idx val="1"/>
              <c:layout>
                <c:manualLayout>
                  <c:x val="0.21490319543909761"/>
                  <c:y val="-0.14379158491536778"/>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6326742115070837"/>
                      <c:h val="0.27550025002950262"/>
                    </c:manualLayout>
                  </c15:layout>
                </c:ext>
                <c:ext xmlns:c16="http://schemas.microsoft.com/office/drawing/2014/chart" uri="{C3380CC4-5D6E-409C-BE32-E72D297353CC}">
                  <c16:uniqueId val="{00000003-FE3D-4AF7-B84E-11DB79BC3402}"/>
                </c:ext>
              </c:extLst>
            </c:dLbl>
            <c:dLbl>
              <c:idx val="2"/>
              <c:layout>
                <c:manualLayout>
                  <c:x val="9.9562563666030057E-2"/>
                  <c:y val="3.3048891167973153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350912991797948"/>
                      <c:h val="0.24305881593838322"/>
                    </c:manualLayout>
                  </c15:layout>
                </c:ext>
                <c:ext xmlns:c16="http://schemas.microsoft.com/office/drawing/2014/chart" uri="{C3380CC4-5D6E-409C-BE32-E72D297353CC}">
                  <c16:uniqueId val="{00000005-FE3D-4AF7-B84E-11DB79BC3402}"/>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No Opinion</c:v>
                </c:pt>
                <c:pt idx="1">
                  <c:v>Somewhat Negatively</c:v>
                </c:pt>
                <c:pt idx="2">
                  <c:v>Very Negatively</c:v>
                </c:pt>
              </c:strCache>
            </c:strRef>
          </c:cat>
          <c:val>
            <c:numRef>
              <c:f>Sheet1!$B$2:$B$4</c:f>
              <c:numCache>
                <c:formatCode>General</c:formatCode>
                <c:ptCount val="3"/>
                <c:pt idx="0">
                  <c:v>33.299999999999997</c:v>
                </c:pt>
                <c:pt idx="1">
                  <c:v>40</c:v>
                </c:pt>
                <c:pt idx="2">
                  <c:v>26.7</c:v>
                </c:pt>
              </c:numCache>
            </c:numRef>
          </c:val>
          <c:extLst>
            <c:ext xmlns:c16="http://schemas.microsoft.com/office/drawing/2014/chart" uri="{C3380CC4-5D6E-409C-BE32-E72D297353CC}">
              <c16:uniqueId val="{00000006-FE3D-4AF7-B84E-11DB79BC3402}"/>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dirty="0">
                <a:ln>
                  <a:solidFill>
                    <a:sysClr val="windowText" lastClr="000000"/>
                  </a:solidFill>
                </a:ln>
              </a:rPr>
              <a:t>Japan</a:t>
            </a:r>
          </a:p>
        </c:rich>
      </c:tx>
      <c:layout>
        <c:manualLayout>
          <c:xMode val="edge"/>
          <c:yMode val="edge"/>
          <c:x val="0.22954667712321447"/>
          <c:y val="0.82927423933594735"/>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F97-4799-ABC7-B047B70A561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F97-4799-ABC7-B047B70A561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F97-4799-ABC7-B047B70A561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F97-4799-ABC7-B047B70A561D}"/>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F97-4799-ABC7-B047B70A561D}"/>
              </c:ext>
            </c:extLst>
          </c:dPt>
          <c:dLbls>
            <c:dLbl>
              <c:idx val="0"/>
              <c:layout>
                <c:manualLayout>
                  <c:x val="-9.8013715680421096E-2"/>
                  <c:y val="-0.11867024937170509"/>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F97-4799-ABC7-B047B70A561D}"/>
                </c:ext>
              </c:extLst>
            </c:dLbl>
            <c:dLbl>
              <c:idx val="1"/>
              <c:layout>
                <c:manualLayout>
                  <c:x val="2.7110176677563283E-2"/>
                  <c:y val="-9.6931478434018212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1320595655409456"/>
                      <c:h val="0.26837913691974152"/>
                    </c:manualLayout>
                  </c15:layout>
                </c:ext>
                <c:ext xmlns:c16="http://schemas.microsoft.com/office/drawing/2014/chart" uri="{C3380CC4-5D6E-409C-BE32-E72D297353CC}">
                  <c16:uniqueId val="{00000003-6F97-4799-ABC7-B047B70A561D}"/>
                </c:ext>
              </c:extLst>
            </c:dLbl>
            <c:dLbl>
              <c:idx val="2"/>
              <c:layout>
                <c:manualLayout>
                  <c:x val="-3.2933774321161832E-2"/>
                  <c:y val="5.0825422845553733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9627416516747879"/>
                      <c:h val="0.23201605178498511"/>
                    </c:manualLayout>
                  </c15:layout>
                </c:ext>
                <c:ext xmlns:c16="http://schemas.microsoft.com/office/drawing/2014/chart" uri="{C3380CC4-5D6E-409C-BE32-E72D297353CC}">
                  <c16:uniqueId val="{00000005-6F97-4799-ABC7-B047B70A561D}"/>
                </c:ext>
              </c:extLst>
            </c:dLbl>
            <c:dLbl>
              <c:idx val="3"/>
              <c:layout>
                <c:manualLayout>
                  <c:x val="0.25508139292777426"/>
                  <c:y val="-1.6155140400115842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3092839300856286"/>
                      <c:h val="0.17816523043275281"/>
                    </c:manualLayout>
                  </c15:layout>
                </c:ext>
                <c:ext xmlns:c16="http://schemas.microsoft.com/office/drawing/2014/chart" uri="{C3380CC4-5D6E-409C-BE32-E72D297353CC}">
                  <c16:uniqueId val="{00000007-6F97-4799-ABC7-B047B70A561D}"/>
                </c:ext>
              </c:extLst>
            </c:dLbl>
            <c:dLbl>
              <c:idx val="4"/>
              <c:layout>
                <c:manualLayout>
                  <c:x val="-6.602567765589426E-2"/>
                  <c:y val="1.9598306794489577E-3"/>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511064433221608"/>
                      <c:h val="0.22941806767140144"/>
                    </c:manualLayout>
                  </c15:layout>
                </c:ext>
                <c:ext xmlns:c16="http://schemas.microsoft.com/office/drawing/2014/chart" uri="{C3380CC4-5D6E-409C-BE32-E72D297353CC}">
                  <c16:uniqueId val="{00000009-6F97-4799-ABC7-B047B70A561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No Opinion</c:v>
                </c:pt>
                <c:pt idx="1">
                  <c:v>Somewhat Negatively</c:v>
                </c:pt>
                <c:pt idx="2">
                  <c:v>Very Negatively</c:v>
                </c:pt>
                <c:pt idx="3">
                  <c:v>Very Positively</c:v>
                </c:pt>
                <c:pt idx="4">
                  <c:v>Somewhat Positively</c:v>
                </c:pt>
              </c:strCache>
            </c:strRef>
          </c:cat>
          <c:val>
            <c:numRef>
              <c:f>Sheet1!$B$2:$B$6</c:f>
              <c:numCache>
                <c:formatCode>General</c:formatCode>
                <c:ptCount val="5"/>
                <c:pt idx="0">
                  <c:v>23.1</c:v>
                </c:pt>
                <c:pt idx="1">
                  <c:v>42.3</c:v>
                </c:pt>
                <c:pt idx="2">
                  <c:v>3.8</c:v>
                </c:pt>
                <c:pt idx="3">
                  <c:v>3.8</c:v>
                </c:pt>
                <c:pt idx="4">
                  <c:v>26.9</c:v>
                </c:pt>
              </c:numCache>
            </c:numRef>
          </c:val>
          <c:extLst>
            <c:ext xmlns:c16="http://schemas.microsoft.com/office/drawing/2014/chart" uri="{C3380CC4-5D6E-409C-BE32-E72D297353CC}">
              <c16:uniqueId val="{0000000A-6F97-4799-ABC7-B047B70A561D}"/>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BAC89-51DB-431C-A66C-6ACB29CF853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883571D-9ACE-48A6-BDDB-81007481C994}">
      <dgm:prSet phldrT="[Text]" custT="1"/>
      <dgm:spPr/>
      <dgm:t>
        <a:bodyPr/>
        <a:lstStyle/>
        <a:p>
          <a:r>
            <a:rPr lang="en-US" sz="1600" dirty="0" smtClean="0">
              <a:solidFill>
                <a:schemeClr val="tx1"/>
              </a:solidFill>
            </a:rPr>
            <a:t>Before 1993</a:t>
          </a:r>
          <a:endParaRPr lang="en-US" sz="1600" dirty="0">
            <a:solidFill>
              <a:schemeClr val="tx1"/>
            </a:solidFill>
          </a:endParaRPr>
        </a:p>
      </dgm:t>
    </dgm:pt>
    <dgm:pt modelId="{9A7D2BFD-12FA-4BCA-AE90-188CF87862BE}" type="parTrans" cxnId="{3F49627E-22C4-42A8-9A0E-2C0FC94A35FF}">
      <dgm:prSet/>
      <dgm:spPr/>
      <dgm:t>
        <a:bodyPr/>
        <a:lstStyle/>
        <a:p>
          <a:endParaRPr lang="en-US"/>
        </a:p>
      </dgm:t>
    </dgm:pt>
    <dgm:pt modelId="{08EBF4AE-B05F-46A4-898A-7F216C7CAB80}" type="sibTrans" cxnId="{3F49627E-22C4-42A8-9A0E-2C0FC94A35FF}">
      <dgm:prSet/>
      <dgm:spPr/>
      <dgm:t>
        <a:bodyPr/>
        <a:lstStyle/>
        <a:p>
          <a:endParaRPr lang="en-US"/>
        </a:p>
      </dgm:t>
    </dgm:pt>
    <dgm:pt modelId="{49DC791F-A89C-42DB-A11F-55C47DE91A8C}">
      <dgm:prSet phldrT="[Text]" custT="1"/>
      <dgm:spPr/>
      <dgm:t>
        <a:bodyPr/>
        <a:lstStyle/>
        <a:p>
          <a:r>
            <a:rPr lang="en-US" sz="2400" dirty="0" smtClean="0"/>
            <a:t>Texting and E-Mail Functions Introduced</a:t>
          </a:r>
          <a:endParaRPr lang="en-US" sz="2400" dirty="0"/>
        </a:p>
      </dgm:t>
    </dgm:pt>
    <dgm:pt modelId="{A8A836A3-6E99-4EEB-A960-08A289984776}" type="parTrans" cxnId="{0DCF1AC5-F061-42C4-A301-02A131117945}">
      <dgm:prSet/>
      <dgm:spPr/>
      <dgm:t>
        <a:bodyPr/>
        <a:lstStyle/>
        <a:p>
          <a:endParaRPr lang="en-US"/>
        </a:p>
      </dgm:t>
    </dgm:pt>
    <dgm:pt modelId="{D97D0718-0D8F-416B-B0C5-DC8A184E6FF6}" type="sibTrans" cxnId="{0DCF1AC5-F061-42C4-A301-02A131117945}">
      <dgm:prSet/>
      <dgm:spPr/>
      <dgm:t>
        <a:bodyPr/>
        <a:lstStyle/>
        <a:p>
          <a:endParaRPr lang="en-US"/>
        </a:p>
      </dgm:t>
    </dgm:pt>
    <dgm:pt modelId="{89286F15-F7BE-41D1-BEA4-DF761103CD11}">
      <dgm:prSet phldrT="[Text]"/>
      <dgm:spPr/>
      <dgm:t>
        <a:bodyPr/>
        <a:lstStyle/>
        <a:p>
          <a:r>
            <a:rPr lang="en-US" dirty="0" smtClean="0">
              <a:solidFill>
                <a:schemeClr val="tx1"/>
              </a:solidFill>
            </a:rPr>
            <a:t>2001</a:t>
          </a:r>
          <a:endParaRPr lang="en-US" dirty="0">
            <a:solidFill>
              <a:schemeClr val="tx1"/>
            </a:solidFill>
          </a:endParaRPr>
        </a:p>
      </dgm:t>
    </dgm:pt>
    <dgm:pt modelId="{8B1D8BE4-FBDB-48B8-AF9B-338B7BB06586}" type="parTrans" cxnId="{D0362857-DCC2-4745-9236-888291D4A0A4}">
      <dgm:prSet/>
      <dgm:spPr/>
      <dgm:t>
        <a:bodyPr/>
        <a:lstStyle/>
        <a:p>
          <a:endParaRPr lang="en-US"/>
        </a:p>
      </dgm:t>
    </dgm:pt>
    <dgm:pt modelId="{97492236-FB1F-4AD2-88FA-BB4B26E1BD85}" type="sibTrans" cxnId="{D0362857-DCC2-4745-9236-888291D4A0A4}">
      <dgm:prSet/>
      <dgm:spPr/>
      <dgm:t>
        <a:bodyPr/>
        <a:lstStyle/>
        <a:p>
          <a:endParaRPr lang="en-US"/>
        </a:p>
      </dgm:t>
    </dgm:pt>
    <dgm:pt modelId="{FE0FF8B1-B74E-4A4F-B7E5-894E1FD0D0BF}">
      <dgm:prSet phldrT="[Text]" custT="1"/>
      <dgm:spPr/>
      <dgm:t>
        <a:bodyPr/>
        <a:lstStyle/>
        <a:p>
          <a:r>
            <a:rPr lang="en-US" sz="2400" dirty="0" smtClean="0"/>
            <a:t>3</a:t>
          </a:r>
          <a:r>
            <a:rPr lang="en-US" sz="2400" baseline="30000" dirty="0" smtClean="0"/>
            <a:t>rd</a:t>
          </a:r>
          <a:r>
            <a:rPr lang="en-US" sz="2400" dirty="0" smtClean="0"/>
            <a:t> Generation, 3G, Created</a:t>
          </a:r>
          <a:endParaRPr lang="en-US" sz="2400" dirty="0"/>
        </a:p>
      </dgm:t>
    </dgm:pt>
    <dgm:pt modelId="{A5C91176-5EDD-41F5-8C58-58B3F7C33F21}" type="parTrans" cxnId="{97B6BA18-EBC1-4E59-AB23-E9D52B4E565F}">
      <dgm:prSet/>
      <dgm:spPr/>
      <dgm:t>
        <a:bodyPr/>
        <a:lstStyle/>
        <a:p>
          <a:endParaRPr lang="en-US"/>
        </a:p>
      </dgm:t>
    </dgm:pt>
    <dgm:pt modelId="{FAA73718-900D-4176-A672-0AC394EB142F}" type="sibTrans" cxnId="{97B6BA18-EBC1-4E59-AB23-E9D52B4E565F}">
      <dgm:prSet/>
      <dgm:spPr/>
      <dgm:t>
        <a:bodyPr/>
        <a:lstStyle/>
        <a:p>
          <a:endParaRPr lang="en-US"/>
        </a:p>
      </dgm:t>
    </dgm:pt>
    <dgm:pt modelId="{36D79CED-9F1F-4A48-8EF6-294BF9DC865B}">
      <dgm:prSet phldrT="[Text]"/>
      <dgm:spPr/>
      <dgm:t>
        <a:bodyPr/>
        <a:lstStyle/>
        <a:p>
          <a:r>
            <a:rPr lang="en-US" dirty="0" smtClean="0">
              <a:solidFill>
                <a:schemeClr val="tx1"/>
              </a:solidFill>
            </a:rPr>
            <a:t>2002</a:t>
          </a:r>
          <a:endParaRPr lang="en-US" dirty="0">
            <a:solidFill>
              <a:schemeClr val="tx1"/>
            </a:solidFill>
          </a:endParaRPr>
        </a:p>
      </dgm:t>
    </dgm:pt>
    <dgm:pt modelId="{6CCE788C-2BA5-44B6-BA6C-E7D8F76C7D7B}" type="parTrans" cxnId="{8D558356-BE9D-4BE3-A103-4DE2EE99D2FF}">
      <dgm:prSet/>
      <dgm:spPr/>
      <dgm:t>
        <a:bodyPr/>
        <a:lstStyle/>
        <a:p>
          <a:endParaRPr lang="en-US"/>
        </a:p>
      </dgm:t>
    </dgm:pt>
    <dgm:pt modelId="{F8193D71-039C-41D8-9077-8AC4C77E6F05}" type="sibTrans" cxnId="{8D558356-BE9D-4BE3-A103-4DE2EE99D2FF}">
      <dgm:prSet/>
      <dgm:spPr/>
      <dgm:t>
        <a:bodyPr/>
        <a:lstStyle/>
        <a:p>
          <a:endParaRPr lang="en-US"/>
        </a:p>
      </dgm:t>
    </dgm:pt>
    <dgm:pt modelId="{62477941-EACD-46D8-BCDF-4C9F7A450C79}">
      <dgm:prSet phldrT="[Text]" custT="1"/>
      <dgm:spPr/>
      <dgm:t>
        <a:bodyPr/>
        <a:lstStyle/>
        <a:p>
          <a:r>
            <a:rPr lang="en-US" sz="2400" dirty="0" smtClean="0"/>
            <a:t>1</a:t>
          </a:r>
          <a:r>
            <a:rPr lang="en-US" sz="2400" baseline="30000" dirty="0" smtClean="0"/>
            <a:t>st</a:t>
          </a:r>
          <a:r>
            <a:rPr lang="en-US" sz="2400" dirty="0" smtClean="0"/>
            <a:t> iPhones were Introduced</a:t>
          </a:r>
          <a:endParaRPr lang="en-US" sz="2400" dirty="0"/>
        </a:p>
      </dgm:t>
    </dgm:pt>
    <dgm:pt modelId="{64A3AF65-682C-4047-B1E9-4D96A63AC428}" type="parTrans" cxnId="{435DD321-282E-4F42-9B91-F517A6FFDF67}">
      <dgm:prSet/>
      <dgm:spPr/>
      <dgm:t>
        <a:bodyPr/>
        <a:lstStyle/>
        <a:p>
          <a:endParaRPr lang="en-US"/>
        </a:p>
      </dgm:t>
    </dgm:pt>
    <dgm:pt modelId="{1E618D71-E674-4F1C-9ADC-E47ABC6DAA8D}" type="sibTrans" cxnId="{435DD321-282E-4F42-9B91-F517A6FFDF67}">
      <dgm:prSet/>
      <dgm:spPr/>
      <dgm:t>
        <a:bodyPr/>
        <a:lstStyle/>
        <a:p>
          <a:endParaRPr lang="en-US"/>
        </a:p>
      </dgm:t>
    </dgm:pt>
    <dgm:pt modelId="{05A974BB-833B-48BF-B18B-CCA69BBC4184}">
      <dgm:prSet phldrT="[Text]"/>
      <dgm:spPr/>
      <dgm:t>
        <a:bodyPr/>
        <a:lstStyle/>
        <a:p>
          <a:r>
            <a:rPr lang="en-US" dirty="0" smtClean="0">
              <a:solidFill>
                <a:schemeClr val="tx1"/>
              </a:solidFill>
            </a:rPr>
            <a:t>2007</a:t>
          </a:r>
          <a:endParaRPr lang="en-US" dirty="0">
            <a:solidFill>
              <a:schemeClr val="tx1"/>
            </a:solidFill>
          </a:endParaRPr>
        </a:p>
      </dgm:t>
    </dgm:pt>
    <dgm:pt modelId="{A98E3917-3222-48BE-88F5-0DAC2B2D793A}" type="parTrans" cxnId="{308A8453-91EA-4DB0-A8A9-B64C9E3CF0A4}">
      <dgm:prSet/>
      <dgm:spPr/>
      <dgm:t>
        <a:bodyPr/>
        <a:lstStyle/>
        <a:p>
          <a:endParaRPr lang="en-US"/>
        </a:p>
      </dgm:t>
    </dgm:pt>
    <dgm:pt modelId="{741AA0E9-A2A6-4A77-8FDE-0B6D215062C4}" type="sibTrans" cxnId="{308A8453-91EA-4DB0-A8A9-B64C9E3CF0A4}">
      <dgm:prSet/>
      <dgm:spPr/>
      <dgm:t>
        <a:bodyPr/>
        <a:lstStyle/>
        <a:p>
          <a:endParaRPr lang="en-US"/>
        </a:p>
      </dgm:t>
    </dgm:pt>
    <dgm:pt modelId="{E150288E-5977-49B4-A14C-6D1FFE8783ED}">
      <dgm:prSet phldrT="[Text]"/>
      <dgm:spPr/>
      <dgm:t>
        <a:bodyPr/>
        <a:lstStyle/>
        <a:p>
          <a:r>
            <a:rPr lang="en-US" dirty="0" smtClean="0">
              <a:solidFill>
                <a:schemeClr val="tx1"/>
              </a:solidFill>
            </a:rPr>
            <a:t>1993</a:t>
          </a:r>
          <a:endParaRPr lang="en-US" dirty="0">
            <a:solidFill>
              <a:schemeClr val="tx1"/>
            </a:solidFill>
          </a:endParaRPr>
        </a:p>
      </dgm:t>
    </dgm:pt>
    <dgm:pt modelId="{5BBC1C63-A59C-4B41-A09D-874CB44A1462}" type="parTrans" cxnId="{E1DBEDC0-BEA1-4A75-BE25-8076A14426B6}">
      <dgm:prSet/>
      <dgm:spPr/>
      <dgm:t>
        <a:bodyPr/>
        <a:lstStyle/>
        <a:p>
          <a:endParaRPr lang="en-US"/>
        </a:p>
      </dgm:t>
    </dgm:pt>
    <dgm:pt modelId="{FCC84FF9-91A3-49BD-87A9-5FF462532984}" type="sibTrans" cxnId="{E1DBEDC0-BEA1-4A75-BE25-8076A14426B6}">
      <dgm:prSet/>
      <dgm:spPr/>
      <dgm:t>
        <a:bodyPr/>
        <a:lstStyle/>
        <a:p>
          <a:endParaRPr lang="en-US"/>
        </a:p>
      </dgm:t>
    </dgm:pt>
    <dgm:pt modelId="{3993AD03-1786-4543-9A11-BCD88BCAD29A}">
      <dgm:prSet phldrT="[Text]" custT="1"/>
      <dgm:spPr/>
      <dgm:t>
        <a:bodyPr/>
        <a:lstStyle/>
        <a:p>
          <a:r>
            <a:rPr lang="en-US" sz="2400" dirty="0" smtClean="0"/>
            <a:t>Telephone Call </a:t>
          </a:r>
          <a:r>
            <a:rPr lang="en-US" sz="2400" dirty="0" smtClean="0"/>
            <a:t>Only</a:t>
          </a:r>
          <a:endParaRPr lang="en-US" sz="2400" dirty="0"/>
        </a:p>
      </dgm:t>
    </dgm:pt>
    <dgm:pt modelId="{B9820A49-ECB8-4C06-84E4-C753ACB3382B}" type="parTrans" cxnId="{FBFBB5DA-43D2-4C30-99AA-2D41F29DE27A}">
      <dgm:prSet/>
      <dgm:spPr/>
      <dgm:t>
        <a:bodyPr/>
        <a:lstStyle/>
        <a:p>
          <a:endParaRPr lang="en-US"/>
        </a:p>
      </dgm:t>
    </dgm:pt>
    <dgm:pt modelId="{477162D6-B1DE-4605-90C8-93EA548649FE}" type="sibTrans" cxnId="{FBFBB5DA-43D2-4C30-99AA-2D41F29DE27A}">
      <dgm:prSet/>
      <dgm:spPr/>
      <dgm:t>
        <a:bodyPr/>
        <a:lstStyle/>
        <a:p>
          <a:endParaRPr lang="en-US"/>
        </a:p>
      </dgm:t>
    </dgm:pt>
    <dgm:pt modelId="{CAC8B9D1-D177-441A-9DB1-4FF948549F3D}">
      <dgm:prSet phldrT="[Text]" custT="1"/>
      <dgm:spPr/>
      <dgm:t>
        <a:bodyPr/>
        <a:lstStyle/>
        <a:p>
          <a:r>
            <a:rPr lang="en-US" sz="2400" dirty="0" smtClean="0"/>
            <a:t>1</a:t>
          </a:r>
          <a:r>
            <a:rPr lang="en-US" sz="2400" baseline="30000" dirty="0" smtClean="0"/>
            <a:t>st</a:t>
          </a:r>
          <a:r>
            <a:rPr lang="en-US" sz="2400" dirty="0" smtClean="0"/>
            <a:t> Smartphones Introduced with Downloadable Apps</a:t>
          </a:r>
          <a:endParaRPr lang="en-US" sz="2400" dirty="0"/>
        </a:p>
      </dgm:t>
    </dgm:pt>
    <dgm:pt modelId="{ABEE3696-CDC9-48FD-92CB-40545E2E15A9}" type="parTrans" cxnId="{26D2A3D0-5A57-42A7-8C76-E5CBFE432FBC}">
      <dgm:prSet/>
      <dgm:spPr/>
      <dgm:t>
        <a:bodyPr/>
        <a:lstStyle/>
        <a:p>
          <a:endParaRPr lang="en-US"/>
        </a:p>
      </dgm:t>
    </dgm:pt>
    <dgm:pt modelId="{B9381113-A201-4128-85E6-624BC2E45BFF}" type="sibTrans" cxnId="{26D2A3D0-5A57-42A7-8C76-E5CBFE432FBC}">
      <dgm:prSet/>
      <dgm:spPr/>
      <dgm:t>
        <a:bodyPr/>
        <a:lstStyle/>
        <a:p>
          <a:endParaRPr lang="en-US"/>
        </a:p>
      </dgm:t>
    </dgm:pt>
    <dgm:pt modelId="{D8EA262C-1B99-41F7-9657-CC63DEC90F24}" type="pres">
      <dgm:prSet presAssocID="{6F0BAC89-51DB-431C-A66C-6ACB29CF8530}" presName="linearFlow" presStyleCnt="0">
        <dgm:presLayoutVars>
          <dgm:dir/>
          <dgm:animLvl val="lvl"/>
          <dgm:resizeHandles val="exact"/>
        </dgm:presLayoutVars>
      </dgm:prSet>
      <dgm:spPr/>
      <dgm:t>
        <a:bodyPr/>
        <a:lstStyle/>
        <a:p>
          <a:endParaRPr lang="en-US"/>
        </a:p>
      </dgm:t>
    </dgm:pt>
    <dgm:pt modelId="{C33F3FA6-6020-45F0-87C2-B2486E4C76F4}" type="pres">
      <dgm:prSet presAssocID="{1883571D-9ACE-48A6-BDDB-81007481C994}" presName="composite" presStyleCnt="0"/>
      <dgm:spPr/>
    </dgm:pt>
    <dgm:pt modelId="{C95CD604-090C-43FA-8520-D637093B895C}" type="pres">
      <dgm:prSet presAssocID="{1883571D-9ACE-48A6-BDDB-81007481C994}" presName="parentText" presStyleLbl="alignNode1" presStyleIdx="0" presStyleCnt="5">
        <dgm:presLayoutVars>
          <dgm:chMax val="1"/>
          <dgm:bulletEnabled val="1"/>
        </dgm:presLayoutVars>
      </dgm:prSet>
      <dgm:spPr/>
      <dgm:t>
        <a:bodyPr/>
        <a:lstStyle/>
        <a:p>
          <a:endParaRPr lang="en-US"/>
        </a:p>
      </dgm:t>
    </dgm:pt>
    <dgm:pt modelId="{DCC35FD9-EECF-4F3E-8A73-E13CC4D46686}" type="pres">
      <dgm:prSet presAssocID="{1883571D-9ACE-48A6-BDDB-81007481C994}" presName="descendantText" presStyleLbl="alignAcc1" presStyleIdx="0" presStyleCnt="5">
        <dgm:presLayoutVars>
          <dgm:bulletEnabled val="1"/>
        </dgm:presLayoutVars>
      </dgm:prSet>
      <dgm:spPr/>
      <dgm:t>
        <a:bodyPr/>
        <a:lstStyle/>
        <a:p>
          <a:endParaRPr lang="en-US"/>
        </a:p>
      </dgm:t>
    </dgm:pt>
    <dgm:pt modelId="{9F7F9059-6F20-4315-B8D3-8C65F248F70F}" type="pres">
      <dgm:prSet presAssocID="{08EBF4AE-B05F-46A4-898A-7F216C7CAB80}" presName="sp" presStyleCnt="0"/>
      <dgm:spPr/>
    </dgm:pt>
    <dgm:pt modelId="{566A4F78-E413-4847-8FE7-9082D88F33A9}" type="pres">
      <dgm:prSet presAssocID="{E150288E-5977-49B4-A14C-6D1FFE8783ED}" presName="composite" presStyleCnt="0"/>
      <dgm:spPr/>
    </dgm:pt>
    <dgm:pt modelId="{F1E976AF-B5D2-403D-96E8-9B7AD9B980B5}" type="pres">
      <dgm:prSet presAssocID="{E150288E-5977-49B4-A14C-6D1FFE8783ED}" presName="parentText" presStyleLbl="alignNode1" presStyleIdx="1" presStyleCnt="5">
        <dgm:presLayoutVars>
          <dgm:chMax val="1"/>
          <dgm:bulletEnabled val="1"/>
        </dgm:presLayoutVars>
      </dgm:prSet>
      <dgm:spPr/>
      <dgm:t>
        <a:bodyPr/>
        <a:lstStyle/>
        <a:p>
          <a:endParaRPr lang="en-US"/>
        </a:p>
      </dgm:t>
    </dgm:pt>
    <dgm:pt modelId="{B4C93AFD-DBF7-444D-9C9A-AF45598A1EB0}" type="pres">
      <dgm:prSet presAssocID="{E150288E-5977-49B4-A14C-6D1FFE8783ED}" presName="descendantText" presStyleLbl="alignAcc1" presStyleIdx="1" presStyleCnt="5">
        <dgm:presLayoutVars>
          <dgm:bulletEnabled val="1"/>
        </dgm:presLayoutVars>
      </dgm:prSet>
      <dgm:spPr/>
      <dgm:t>
        <a:bodyPr/>
        <a:lstStyle/>
        <a:p>
          <a:endParaRPr lang="en-US"/>
        </a:p>
      </dgm:t>
    </dgm:pt>
    <dgm:pt modelId="{84997953-D890-4113-A152-F77FFAFCFBE1}" type="pres">
      <dgm:prSet presAssocID="{FCC84FF9-91A3-49BD-87A9-5FF462532984}" presName="sp" presStyleCnt="0"/>
      <dgm:spPr/>
    </dgm:pt>
    <dgm:pt modelId="{07DFE197-FFDC-4391-9BA3-22AB6E381789}" type="pres">
      <dgm:prSet presAssocID="{89286F15-F7BE-41D1-BEA4-DF761103CD11}" presName="composite" presStyleCnt="0"/>
      <dgm:spPr/>
    </dgm:pt>
    <dgm:pt modelId="{B54A6A03-072F-40A9-BDB5-F9DEBD4795BF}" type="pres">
      <dgm:prSet presAssocID="{89286F15-F7BE-41D1-BEA4-DF761103CD11}" presName="parentText" presStyleLbl="alignNode1" presStyleIdx="2" presStyleCnt="5">
        <dgm:presLayoutVars>
          <dgm:chMax val="1"/>
          <dgm:bulletEnabled val="1"/>
        </dgm:presLayoutVars>
      </dgm:prSet>
      <dgm:spPr/>
      <dgm:t>
        <a:bodyPr/>
        <a:lstStyle/>
        <a:p>
          <a:endParaRPr lang="en-US"/>
        </a:p>
      </dgm:t>
    </dgm:pt>
    <dgm:pt modelId="{09992235-CB5E-4E70-A268-3B66BD57453E}" type="pres">
      <dgm:prSet presAssocID="{89286F15-F7BE-41D1-BEA4-DF761103CD11}" presName="descendantText" presStyleLbl="alignAcc1" presStyleIdx="2" presStyleCnt="5">
        <dgm:presLayoutVars>
          <dgm:bulletEnabled val="1"/>
        </dgm:presLayoutVars>
      </dgm:prSet>
      <dgm:spPr/>
      <dgm:t>
        <a:bodyPr/>
        <a:lstStyle/>
        <a:p>
          <a:endParaRPr lang="en-US"/>
        </a:p>
      </dgm:t>
    </dgm:pt>
    <dgm:pt modelId="{5182AC11-1856-45F1-8B32-7D40465FFBA0}" type="pres">
      <dgm:prSet presAssocID="{97492236-FB1F-4AD2-88FA-BB4B26E1BD85}" presName="sp" presStyleCnt="0"/>
      <dgm:spPr/>
    </dgm:pt>
    <dgm:pt modelId="{9CD20AA3-63F4-43BA-8627-0CEF90B0B912}" type="pres">
      <dgm:prSet presAssocID="{36D79CED-9F1F-4A48-8EF6-294BF9DC865B}" presName="composite" presStyleCnt="0"/>
      <dgm:spPr/>
    </dgm:pt>
    <dgm:pt modelId="{F0B23D0B-A74B-48AB-AF50-0E3AE1C149E1}" type="pres">
      <dgm:prSet presAssocID="{36D79CED-9F1F-4A48-8EF6-294BF9DC865B}" presName="parentText" presStyleLbl="alignNode1" presStyleIdx="3" presStyleCnt="5">
        <dgm:presLayoutVars>
          <dgm:chMax val="1"/>
          <dgm:bulletEnabled val="1"/>
        </dgm:presLayoutVars>
      </dgm:prSet>
      <dgm:spPr/>
      <dgm:t>
        <a:bodyPr/>
        <a:lstStyle/>
        <a:p>
          <a:endParaRPr lang="en-US"/>
        </a:p>
      </dgm:t>
    </dgm:pt>
    <dgm:pt modelId="{DAF6EA7E-C6B8-4C88-9A70-84410F68C18B}" type="pres">
      <dgm:prSet presAssocID="{36D79CED-9F1F-4A48-8EF6-294BF9DC865B}" presName="descendantText" presStyleLbl="alignAcc1" presStyleIdx="3" presStyleCnt="5">
        <dgm:presLayoutVars>
          <dgm:bulletEnabled val="1"/>
        </dgm:presLayoutVars>
      </dgm:prSet>
      <dgm:spPr/>
      <dgm:t>
        <a:bodyPr/>
        <a:lstStyle/>
        <a:p>
          <a:endParaRPr lang="en-US"/>
        </a:p>
      </dgm:t>
    </dgm:pt>
    <dgm:pt modelId="{766E6555-4623-4F48-BE8F-86219C8D23E3}" type="pres">
      <dgm:prSet presAssocID="{F8193D71-039C-41D8-9077-8AC4C77E6F05}" presName="sp" presStyleCnt="0"/>
      <dgm:spPr/>
    </dgm:pt>
    <dgm:pt modelId="{21930D0A-9EC1-4217-B7BB-62E4FBF564AD}" type="pres">
      <dgm:prSet presAssocID="{05A974BB-833B-48BF-B18B-CCA69BBC4184}" presName="composite" presStyleCnt="0"/>
      <dgm:spPr/>
    </dgm:pt>
    <dgm:pt modelId="{7046759E-73C7-4971-A6C2-D24DD95FDDED}" type="pres">
      <dgm:prSet presAssocID="{05A974BB-833B-48BF-B18B-CCA69BBC4184}" presName="parentText" presStyleLbl="alignNode1" presStyleIdx="4" presStyleCnt="5">
        <dgm:presLayoutVars>
          <dgm:chMax val="1"/>
          <dgm:bulletEnabled val="1"/>
        </dgm:presLayoutVars>
      </dgm:prSet>
      <dgm:spPr/>
      <dgm:t>
        <a:bodyPr/>
        <a:lstStyle/>
        <a:p>
          <a:endParaRPr lang="en-US"/>
        </a:p>
      </dgm:t>
    </dgm:pt>
    <dgm:pt modelId="{F6658F74-D688-4485-944E-DD61C424091E}" type="pres">
      <dgm:prSet presAssocID="{05A974BB-833B-48BF-B18B-CCA69BBC4184}" presName="descendantText" presStyleLbl="alignAcc1" presStyleIdx="4" presStyleCnt="5">
        <dgm:presLayoutVars>
          <dgm:bulletEnabled val="1"/>
        </dgm:presLayoutVars>
      </dgm:prSet>
      <dgm:spPr/>
      <dgm:t>
        <a:bodyPr/>
        <a:lstStyle/>
        <a:p>
          <a:endParaRPr lang="en-US"/>
        </a:p>
      </dgm:t>
    </dgm:pt>
  </dgm:ptLst>
  <dgm:cxnLst>
    <dgm:cxn modelId="{14DEEA7F-1DEB-4462-B23E-83B96F8B4BD5}" type="presOf" srcId="{3993AD03-1786-4543-9A11-BCD88BCAD29A}" destId="{DCC35FD9-EECF-4F3E-8A73-E13CC4D46686}" srcOrd="0" destOrd="0" presId="urn:microsoft.com/office/officeart/2005/8/layout/chevron2"/>
    <dgm:cxn modelId="{6876B375-508F-42E7-B52E-9BC6FED3809E}" type="presOf" srcId="{1883571D-9ACE-48A6-BDDB-81007481C994}" destId="{C95CD604-090C-43FA-8520-D637093B895C}" srcOrd="0" destOrd="0" presId="urn:microsoft.com/office/officeart/2005/8/layout/chevron2"/>
    <dgm:cxn modelId="{E36A5F79-FD28-4FED-BBE0-0B0E6DD4DDCA}" type="presOf" srcId="{FE0FF8B1-B74E-4A4F-B7E5-894E1FD0D0BF}" destId="{09992235-CB5E-4E70-A268-3B66BD57453E}" srcOrd="0" destOrd="0" presId="urn:microsoft.com/office/officeart/2005/8/layout/chevron2"/>
    <dgm:cxn modelId="{4A82E089-F098-4D27-BEFF-0880D3236355}" type="presOf" srcId="{62477941-EACD-46D8-BCDF-4C9F7A450C79}" destId="{F6658F74-D688-4485-944E-DD61C424091E}" srcOrd="0" destOrd="0" presId="urn:microsoft.com/office/officeart/2005/8/layout/chevron2"/>
    <dgm:cxn modelId="{435DD321-282E-4F42-9B91-F517A6FFDF67}" srcId="{05A974BB-833B-48BF-B18B-CCA69BBC4184}" destId="{62477941-EACD-46D8-BCDF-4C9F7A450C79}" srcOrd="0" destOrd="0" parTransId="{64A3AF65-682C-4047-B1E9-4D96A63AC428}" sibTransId="{1E618D71-E674-4F1C-9ADC-E47ABC6DAA8D}"/>
    <dgm:cxn modelId="{0DCF1AC5-F061-42C4-A301-02A131117945}" srcId="{E150288E-5977-49B4-A14C-6D1FFE8783ED}" destId="{49DC791F-A89C-42DB-A11F-55C47DE91A8C}" srcOrd="0" destOrd="0" parTransId="{A8A836A3-6E99-4EEB-A960-08A289984776}" sibTransId="{D97D0718-0D8F-416B-B0C5-DC8A184E6FF6}"/>
    <dgm:cxn modelId="{D5B82A74-7FE4-4BE3-8844-5BA6BC45733D}" type="presOf" srcId="{89286F15-F7BE-41D1-BEA4-DF761103CD11}" destId="{B54A6A03-072F-40A9-BDB5-F9DEBD4795BF}" srcOrd="0" destOrd="0" presId="urn:microsoft.com/office/officeart/2005/8/layout/chevron2"/>
    <dgm:cxn modelId="{FBFBB5DA-43D2-4C30-99AA-2D41F29DE27A}" srcId="{1883571D-9ACE-48A6-BDDB-81007481C994}" destId="{3993AD03-1786-4543-9A11-BCD88BCAD29A}" srcOrd="0" destOrd="0" parTransId="{B9820A49-ECB8-4C06-84E4-C753ACB3382B}" sibTransId="{477162D6-B1DE-4605-90C8-93EA548649FE}"/>
    <dgm:cxn modelId="{F6843188-D74D-4DE6-997E-A41CCF7E8AB0}" type="presOf" srcId="{36D79CED-9F1F-4A48-8EF6-294BF9DC865B}" destId="{F0B23D0B-A74B-48AB-AF50-0E3AE1C149E1}" srcOrd="0" destOrd="0" presId="urn:microsoft.com/office/officeart/2005/8/layout/chevron2"/>
    <dgm:cxn modelId="{3F49627E-22C4-42A8-9A0E-2C0FC94A35FF}" srcId="{6F0BAC89-51DB-431C-A66C-6ACB29CF8530}" destId="{1883571D-9ACE-48A6-BDDB-81007481C994}" srcOrd="0" destOrd="0" parTransId="{9A7D2BFD-12FA-4BCA-AE90-188CF87862BE}" sibTransId="{08EBF4AE-B05F-46A4-898A-7F216C7CAB80}"/>
    <dgm:cxn modelId="{FE7B79FE-A5C4-4794-868D-4507CE289012}" type="presOf" srcId="{E150288E-5977-49B4-A14C-6D1FFE8783ED}" destId="{F1E976AF-B5D2-403D-96E8-9B7AD9B980B5}" srcOrd="0" destOrd="0" presId="urn:microsoft.com/office/officeart/2005/8/layout/chevron2"/>
    <dgm:cxn modelId="{D0362857-DCC2-4745-9236-888291D4A0A4}" srcId="{6F0BAC89-51DB-431C-A66C-6ACB29CF8530}" destId="{89286F15-F7BE-41D1-BEA4-DF761103CD11}" srcOrd="2" destOrd="0" parTransId="{8B1D8BE4-FBDB-48B8-AF9B-338B7BB06586}" sibTransId="{97492236-FB1F-4AD2-88FA-BB4B26E1BD85}"/>
    <dgm:cxn modelId="{05C2F5CF-F4D6-4891-98C6-AC8BB222721D}" type="presOf" srcId="{49DC791F-A89C-42DB-A11F-55C47DE91A8C}" destId="{B4C93AFD-DBF7-444D-9C9A-AF45598A1EB0}" srcOrd="0" destOrd="0" presId="urn:microsoft.com/office/officeart/2005/8/layout/chevron2"/>
    <dgm:cxn modelId="{8D558356-BE9D-4BE3-A103-4DE2EE99D2FF}" srcId="{6F0BAC89-51DB-431C-A66C-6ACB29CF8530}" destId="{36D79CED-9F1F-4A48-8EF6-294BF9DC865B}" srcOrd="3" destOrd="0" parTransId="{6CCE788C-2BA5-44B6-BA6C-E7D8F76C7D7B}" sibTransId="{F8193D71-039C-41D8-9077-8AC4C77E6F05}"/>
    <dgm:cxn modelId="{17798902-405E-4A82-8F3A-E2824ABA5B7D}" type="presOf" srcId="{CAC8B9D1-D177-441A-9DB1-4FF948549F3D}" destId="{DAF6EA7E-C6B8-4C88-9A70-84410F68C18B}" srcOrd="0" destOrd="0" presId="urn:microsoft.com/office/officeart/2005/8/layout/chevron2"/>
    <dgm:cxn modelId="{308A8453-91EA-4DB0-A8A9-B64C9E3CF0A4}" srcId="{6F0BAC89-51DB-431C-A66C-6ACB29CF8530}" destId="{05A974BB-833B-48BF-B18B-CCA69BBC4184}" srcOrd="4" destOrd="0" parTransId="{A98E3917-3222-48BE-88F5-0DAC2B2D793A}" sibTransId="{741AA0E9-A2A6-4A77-8FDE-0B6D215062C4}"/>
    <dgm:cxn modelId="{26D2A3D0-5A57-42A7-8C76-E5CBFE432FBC}" srcId="{36D79CED-9F1F-4A48-8EF6-294BF9DC865B}" destId="{CAC8B9D1-D177-441A-9DB1-4FF948549F3D}" srcOrd="0" destOrd="0" parTransId="{ABEE3696-CDC9-48FD-92CB-40545E2E15A9}" sibTransId="{B9381113-A201-4128-85E6-624BC2E45BFF}"/>
    <dgm:cxn modelId="{97B6BA18-EBC1-4E59-AB23-E9D52B4E565F}" srcId="{89286F15-F7BE-41D1-BEA4-DF761103CD11}" destId="{FE0FF8B1-B74E-4A4F-B7E5-894E1FD0D0BF}" srcOrd="0" destOrd="0" parTransId="{A5C91176-5EDD-41F5-8C58-58B3F7C33F21}" sibTransId="{FAA73718-900D-4176-A672-0AC394EB142F}"/>
    <dgm:cxn modelId="{CAC8AAF9-9A8F-4F42-B4F6-81B23F591D9C}" type="presOf" srcId="{05A974BB-833B-48BF-B18B-CCA69BBC4184}" destId="{7046759E-73C7-4971-A6C2-D24DD95FDDED}" srcOrd="0" destOrd="0" presId="urn:microsoft.com/office/officeart/2005/8/layout/chevron2"/>
    <dgm:cxn modelId="{E1DBEDC0-BEA1-4A75-BE25-8076A14426B6}" srcId="{6F0BAC89-51DB-431C-A66C-6ACB29CF8530}" destId="{E150288E-5977-49B4-A14C-6D1FFE8783ED}" srcOrd="1" destOrd="0" parTransId="{5BBC1C63-A59C-4B41-A09D-874CB44A1462}" sibTransId="{FCC84FF9-91A3-49BD-87A9-5FF462532984}"/>
    <dgm:cxn modelId="{7D5C2236-F90F-4A17-BC7A-31722453B231}" type="presOf" srcId="{6F0BAC89-51DB-431C-A66C-6ACB29CF8530}" destId="{D8EA262C-1B99-41F7-9657-CC63DEC90F24}" srcOrd="0" destOrd="0" presId="urn:microsoft.com/office/officeart/2005/8/layout/chevron2"/>
    <dgm:cxn modelId="{DAD09360-DC20-4B0C-BFE5-4BF436814869}" type="presParOf" srcId="{D8EA262C-1B99-41F7-9657-CC63DEC90F24}" destId="{C33F3FA6-6020-45F0-87C2-B2486E4C76F4}" srcOrd="0" destOrd="0" presId="urn:microsoft.com/office/officeart/2005/8/layout/chevron2"/>
    <dgm:cxn modelId="{C9B490F7-DFBF-4E2A-AA7B-CD3636187BA3}" type="presParOf" srcId="{C33F3FA6-6020-45F0-87C2-B2486E4C76F4}" destId="{C95CD604-090C-43FA-8520-D637093B895C}" srcOrd="0" destOrd="0" presId="urn:microsoft.com/office/officeart/2005/8/layout/chevron2"/>
    <dgm:cxn modelId="{5217AE8A-7180-45D7-A4F0-2323A60E791D}" type="presParOf" srcId="{C33F3FA6-6020-45F0-87C2-B2486E4C76F4}" destId="{DCC35FD9-EECF-4F3E-8A73-E13CC4D46686}" srcOrd="1" destOrd="0" presId="urn:microsoft.com/office/officeart/2005/8/layout/chevron2"/>
    <dgm:cxn modelId="{00C44CC4-E028-49F8-BFBA-11E5A1AFD98F}" type="presParOf" srcId="{D8EA262C-1B99-41F7-9657-CC63DEC90F24}" destId="{9F7F9059-6F20-4315-B8D3-8C65F248F70F}" srcOrd="1" destOrd="0" presId="urn:microsoft.com/office/officeart/2005/8/layout/chevron2"/>
    <dgm:cxn modelId="{314AEA23-877F-43E1-ACDD-C449AFF8E929}" type="presParOf" srcId="{D8EA262C-1B99-41F7-9657-CC63DEC90F24}" destId="{566A4F78-E413-4847-8FE7-9082D88F33A9}" srcOrd="2" destOrd="0" presId="urn:microsoft.com/office/officeart/2005/8/layout/chevron2"/>
    <dgm:cxn modelId="{D2BEC4CB-EC76-4158-918B-6C3F415E4764}" type="presParOf" srcId="{566A4F78-E413-4847-8FE7-9082D88F33A9}" destId="{F1E976AF-B5D2-403D-96E8-9B7AD9B980B5}" srcOrd="0" destOrd="0" presId="urn:microsoft.com/office/officeart/2005/8/layout/chevron2"/>
    <dgm:cxn modelId="{71E67B68-94C1-45D8-B485-8C2ECB747D80}" type="presParOf" srcId="{566A4F78-E413-4847-8FE7-9082D88F33A9}" destId="{B4C93AFD-DBF7-444D-9C9A-AF45598A1EB0}" srcOrd="1" destOrd="0" presId="urn:microsoft.com/office/officeart/2005/8/layout/chevron2"/>
    <dgm:cxn modelId="{E18430F7-44F6-4450-B9F2-6CA77EC61462}" type="presParOf" srcId="{D8EA262C-1B99-41F7-9657-CC63DEC90F24}" destId="{84997953-D890-4113-A152-F77FFAFCFBE1}" srcOrd="3" destOrd="0" presId="urn:microsoft.com/office/officeart/2005/8/layout/chevron2"/>
    <dgm:cxn modelId="{08743429-7DD3-4ABB-8111-AC0122EA0592}" type="presParOf" srcId="{D8EA262C-1B99-41F7-9657-CC63DEC90F24}" destId="{07DFE197-FFDC-4391-9BA3-22AB6E381789}" srcOrd="4" destOrd="0" presId="urn:microsoft.com/office/officeart/2005/8/layout/chevron2"/>
    <dgm:cxn modelId="{9966374B-04CD-4092-9700-F950A719D7B3}" type="presParOf" srcId="{07DFE197-FFDC-4391-9BA3-22AB6E381789}" destId="{B54A6A03-072F-40A9-BDB5-F9DEBD4795BF}" srcOrd="0" destOrd="0" presId="urn:microsoft.com/office/officeart/2005/8/layout/chevron2"/>
    <dgm:cxn modelId="{742A0835-32AF-4FF4-8818-ED66C18862F3}" type="presParOf" srcId="{07DFE197-FFDC-4391-9BA3-22AB6E381789}" destId="{09992235-CB5E-4E70-A268-3B66BD57453E}" srcOrd="1" destOrd="0" presId="urn:microsoft.com/office/officeart/2005/8/layout/chevron2"/>
    <dgm:cxn modelId="{78D44642-591D-440E-99C1-671747941465}" type="presParOf" srcId="{D8EA262C-1B99-41F7-9657-CC63DEC90F24}" destId="{5182AC11-1856-45F1-8B32-7D40465FFBA0}" srcOrd="5" destOrd="0" presId="urn:microsoft.com/office/officeart/2005/8/layout/chevron2"/>
    <dgm:cxn modelId="{C3190876-3C96-449E-A09E-9D94AA872CA5}" type="presParOf" srcId="{D8EA262C-1B99-41F7-9657-CC63DEC90F24}" destId="{9CD20AA3-63F4-43BA-8627-0CEF90B0B912}" srcOrd="6" destOrd="0" presId="urn:microsoft.com/office/officeart/2005/8/layout/chevron2"/>
    <dgm:cxn modelId="{A24B9271-0E21-45B0-909D-1C25B7C62785}" type="presParOf" srcId="{9CD20AA3-63F4-43BA-8627-0CEF90B0B912}" destId="{F0B23D0B-A74B-48AB-AF50-0E3AE1C149E1}" srcOrd="0" destOrd="0" presId="urn:microsoft.com/office/officeart/2005/8/layout/chevron2"/>
    <dgm:cxn modelId="{370DE2E3-A8EE-4B21-8119-DEE962D9C8F2}" type="presParOf" srcId="{9CD20AA3-63F4-43BA-8627-0CEF90B0B912}" destId="{DAF6EA7E-C6B8-4C88-9A70-84410F68C18B}" srcOrd="1" destOrd="0" presId="urn:microsoft.com/office/officeart/2005/8/layout/chevron2"/>
    <dgm:cxn modelId="{6013E958-DD5F-49F2-BFFB-4A54E31AE199}" type="presParOf" srcId="{D8EA262C-1B99-41F7-9657-CC63DEC90F24}" destId="{766E6555-4623-4F48-BE8F-86219C8D23E3}" srcOrd="7" destOrd="0" presId="urn:microsoft.com/office/officeart/2005/8/layout/chevron2"/>
    <dgm:cxn modelId="{09869C10-EFDC-48B1-827B-1F722B29DED1}" type="presParOf" srcId="{D8EA262C-1B99-41F7-9657-CC63DEC90F24}" destId="{21930D0A-9EC1-4217-B7BB-62E4FBF564AD}" srcOrd="8" destOrd="0" presId="urn:microsoft.com/office/officeart/2005/8/layout/chevron2"/>
    <dgm:cxn modelId="{4E544F49-3152-4A62-AB7C-A10252C29095}" type="presParOf" srcId="{21930D0A-9EC1-4217-B7BB-62E4FBF564AD}" destId="{7046759E-73C7-4971-A6C2-D24DD95FDDED}" srcOrd="0" destOrd="0" presId="urn:microsoft.com/office/officeart/2005/8/layout/chevron2"/>
    <dgm:cxn modelId="{21411F83-A599-462A-8CCD-71419A1DA612}" type="presParOf" srcId="{21930D0A-9EC1-4217-B7BB-62E4FBF564AD}" destId="{F6658F74-D688-4485-944E-DD61C424091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303C72-9A62-4F3F-8B01-1E0227BEFFA7}" type="doc">
      <dgm:prSet loTypeId="urn:microsoft.com/office/officeart/2005/8/layout/hProcess11" loCatId="process" qsTypeId="urn:microsoft.com/office/officeart/2005/8/quickstyle/simple1" qsCatId="simple" csTypeId="urn:microsoft.com/office/officeart/2005/8/colors/accent1_2" csCatId="accent1" phldr="1"/>
      <dgm:spPr/>
    </dgm:pt>
    <dgm:pt modelId="{C4624A8F-DE11-4859-8E2B-E311465F0700}">
      <dgm:prSet phldrT="[Text]" custT="1"/>
      <dgm:spPr/>
      <dgm:t>
        <a:bodyPr lIns="0" tIns="0" rIns="0" bIns="0" anchor="ctr" anchorCtr="1"/>
        <a:lstStyle/>
        <a:p>
          <a:r>
            <a:rPr lang="en-US" sz="2800" dirty="0" smtClean="0"/>
            <a:t>   2002</a:t>
          </a:r>
          <a:endParaRPr lang="en-US" sz="2800" dirty="0" smtClean="0"/>
        </a:p>
      </dgm:t>
    </dgm:pt>
    <dgm:pt modelId="{E82D4B5F-CABB-48B5-9C57-56617138266D}" type="parTrans" cxnId="{808863A5-D855-4A33-8FB7-27F0A9B95AF3}">
      <dgm:prSet/>
      <dgm:spPr/>
      <dgm:t>
        <a:bodyPr/>
        <a:lstStyle/>
        <a:p>
          <a:endParaRPr lang="en-US"/>
        </a:p>
      </dgm:t>
    </dgm:pt>
    <dgm:pt modelId="{077629E1-24AE-4205-9323-A3AB48889780}" type="sibTrans" cxnId="{808863A5-D855-4A33-8FB7-27F0A9B95AF3}">
      <dgm:prSet/>
      <dgm:spPr/>
      <dgm:t>
        <a:bodyPr/>
        <a:lstStyle/>
        <a:p>
          <a:endParaRPr lang="en-US"/>
        </a:p>
      </dgm:t>
    </dgm:pt>
    <dgm:pt modelId="{A6AE805F-55FA-4664-A802-42D9EF812573}">
      <dgm:prSet phldrT="[Text]" custT="1"/>
      <dgm:spPr/>
      <dgm:t>
        <a:bodyPr lIns="0" tIns="0" rIns="0" bIns="0" anchor="ctr" anchorCtr="1"/>
        <a:lstStyle/>
        <a:p>
          <a:r>
            <a:rPr lang="en-US" sz="2800" dirty="0" smtClean="0"/>
            <a:t>2004</a:t>
          </a:r>
          <a:endParaRPr lang="en-US" sz="3200" dirty="0" smtClean="0"/>
        </a:p>
      </dgm:t>
    </dgm:pt>
    <dgm:pt modelId="{F1DA873A-7596-4E65-A71C-704EEF712FB5}" type="parTrans" cxnId="{DD2293C5-0FBE-4FEE-9FB6-1966AD4D2C7A}">
      <dgm:prSet/>
      <dgm:spPr/>
      <dgm:t>
        <a:bodyPr/>
        <a:lstStyle/>
        <a:p>
          <a:endParaRPr lang="en-US"/>
        </a:p>
      </dgm:t>
    </dgm:pt>
    <dgm:pt modelId="{001738F5-B888-482D-B76C-85C5972E961E}" type="sibTrans" cxnId="{DD2293C5-0FBE-4FEE-9FB6-1966AD4D2C7A}">
      <dgm:prSet/>
      <dgm:spPr/>
      <dgm:t>
        <a:bodyPr/>
        <a:lstStyle/>
        <a:p>
          <a:endParaRPr lang="en-US"/>
        </a:p>
      </dgm:t>
    </dgm:pt>
    <dgm:pt modelId="{4B465F6A-8798-4A3D-B9A3-4AF6CD00F2AA}">
      <dgm:prSet phldrT="[Text]" custT="1"/>
      <dgm:spPr/>
      <dgm:t>
        <a:bodyPr lIns="0" tIns="0" rIns="0" bIns="0" anchor="ctr" anchorCtr="1"/>
        <a:lstStyle/>
        <a:p>
          <a:r>
            <a:rPr lang="en-US" sz="2800" dirty="0" smtClean="0"/>
            <a:t>2007</a:t>
          </a:r>
          <a:endParaRPr lang="en-US" sz="1800" dirty="0"/>
        </a:p>
      </dgm:t>
    </dgm:pt>
    <dgm:pt modelId="{D9827073-2161-4AE8-AD1F-9053E33F888B}" type="parTrans" cxnId="{E05D77A2-7E13-45EB-88B2-70F49333D1EB}">
      <dgm:prSet/>
      <dgm:spPr/>
      <dgm:t>
        <a:bodyPr/>
        <a:lstStyle/>
        <a:p>
          <a:endParaRPr lang="en-US"/>
        </a:p>
      </dgm:t>
    </dgm:pt>
    <dgm:pt modelId="{6E8B3D08-33AC-4BE9-AE8E-BE1C0CD6FBC3}" type="sibTrans" cxnId="{E05D77A2-7E13-45EB-88B2-70F49333D1EB}">
      <dgm:prSet/>
      <dgm:spPr/>
      <dgm:t>
        <a:bodyPr/>
        <a:lstStyle/>
        <a:p>
          <a:endParaRPr lang="en-US"/>
        </a:p>
      </dgm:t>
    </dgm:pt>
    <dgm:pt modelId="{9F9B68AA-69EA-4713-AE16-80999A6D373A}">
      <dgm:prSet phldrT="[Text]" custT="1"/>
      <dgm:spPr/>
      <dgm:t>
        <a:bodyPr lIns="0" tIns="0" rIns="0" bIns="0" anchor="ctr" anchorCtr="1"/>
        <a:lstStyle/>
        <a:p>
          <a:r>
            <a:rPr lang="en-US" sz="2400" dirty="0" smtClean="0"/>
            <a:t>5 Hours of usage considered excessive</a:t>
          </a:r>
        </a:p>
      </dgm:t>
    </dgm:pt>
    <dgm:pt modelId="{5CF4A23A-291A-4FC5-9293-D1C65FBD03D3}" type="parTrans" cxnId="{314EB4EF-234D-41DB-A59C-59E56E7927B0}">
      <dgm:prSet/>
      <dgm:spPr/>
      <dgm:t>
        <a:bodyPr/>
        <a:lstStyle/>
        <a:p>
          <a:endParaRPr lang="en-US"/>
        </a:p>
      </dgm:t>
    </dgm:pt>
    <dgm:pt modelId="{936038DC-B0FC-44F4-A7C7-0CC20228CC4C}" type="sibTrans" cxnId="{314EB4EF-234D-41DB-A59C-59E56E7927B0}">
      <dgm:prSet/>
      <dgm:spPr/>
      <dgm:t>
        <a:bodyPr/>
        <a:lstStyle/>
        <a:p>
          <a:endParaRPr lang="en-US"/>
        </a:p>
      </dgm:t>
    </dgm:pt>
    <dgm:pt modelId="{305C32E6-D236-43C0-911C-FFD8BFCF58A2}">
      <dgm:prSet phldrT="[Text]" custT="1"/>
      <dgm:spPr/>
      <dgm:t>
        <a:bodyPr lIns="0" tIns="0" rIns="0" bIns="0" anchor="ctr" anchorCtr="1"/>
        <a:lstStyle/>
        <a:p>
          <a:r>
            <a:rPr lang="en-US" sz="2400" dirty="0" smtClean="0"/>
            <a:t> Smartphones </a:t>
          </a:r>
          <a:r>
            <a:rPr lang="en-US" sz="2400" dirty="0" smtClean="0"/>
            <a:t>1</a:t>
          </a:r>
          <a:r>
            <a:rPr lang="en-US" sz="2400" baseline="30000" dirty="0" smtClean="0"/>
            <a:t>st</a:t>
          </a:r>
          <a:r>
            <a:rPr lang="en-US" sz="2400" dirty="0" smtClean="0"/>
            <a:t> made Available</a:t>
          </a:r>
        </a:p>
      </dgm:t>
    </dgm:pt>
    <dgm:pt modelId="{D0A6EC15-2DA1-418C-BA3D-DAD4080DD6F6}" type="parTrans" cxnId="{705FD443-C8E1-4D7F-BF3B-7FB7CF828CD2}">
      <dgm:prSet/>
      <dgm:spPr/>
      <dgm:t>
        <a:bodyPr/>
        <a:lstStyle/>
        <a:p>
          <a:endParaRPr lang="en-US"/>
        </a:p>
      </dgm:t>
    </dgm:pt>
    <dgm:pt modelId="{C22FD2D6-AB2C-4AEC-8A0E-5313794AFA55}" type="sibTrans" cxnId="{705FD443-C8E1-4D7F-BF3B-7FB7CF828CD2}">
      <dgm:prSet/>
      <dgm:spPr/>
      <dgm:t>
        <a:bodyPr/>
        <a:lstStyle/>
        <a:p>
          <a:endParaRPr lang="en-US"/>
        </a:p>
      </dgm:t>
    </dgm:pt>
    <dgm:pt modelId="{0290184B-37B1-4DC2-9D4E-5B38775BFB7D}">
      <dgm:prSet phldrT="[Text]" custT="1"/>
      <dgm:spPr/>
      <dgm:t>
        <a:bodyPr lIns="0" tIns="0" rIns="0" bIns="0" anchor="ctr" anchorCtr="1"/>
        <a:lstStyle/>
        <a:p>
          <a:r>
            <a:rPr lang="en-US" sz="2400" dirty="0" smtClean="0"/>
            <a:t>iPhone releases</a:t>
          </a:r>
          <a:endParaRPr lang="en-US" sz="2400" dirty="0"/>
        </a:p>
      </dgm:t>
    </dgm:pt>
    <dgm:pt modelId="{B86CD46E-7AE7-4169-80A7-8EF6E4732FA5}" type="parTrans" cxnId="{CA440E5D-8A88-4242-8105-F3D3166BABBC}">
      <dgm:prSet/>
      <dgm:spPr/>
      <dgm:t>
        <a:bodyPr/>
        <a:lstStyle/>
        <a:p>
          <a:endParaRPr lang="en-US"/>
        </a:p>
      </dgm:t>
    </dgm:pt>
    <dgm:pt modelId="{BAE65476-FECF-4B5F-B12B-5120BA2BFBA1}" type="sibTrans" cxnId="{CA440E5D-8A88-4242-8105-F3D3166BABBC}">
      <dgm:prSet/>
      <dgm:spPr/>
      <dgm:t>
        <a:bodyPr/>
        <a:lstStyle/>
        <a:p>
          <a:endParaRPr lang="en-US"/>
        </a:p>
      </dgm:t>
    </dgm:pt>
    <dgm:pt modelId="{AC097CAA-7D00-4ADB-9CA4-C90A2432CC5E}">
      <dgm:prSet phldrT="[Text]" custT="1"/>
      <dgm:spPr/>
      <dgm:t>
        <a:bodyPr lIns="0" tIns="0" rIns="0" bIns="0" anchor="ctr" anchorCtr="1"/>
        <a:lstStyle/>
        <a:p>
          <a:r>
            <a:rPr lang="en-US" sz="2800" dirty="0" smtClean="0"/>
            <a:t>2014</a:t>
          </a:r>
          <a:endParaRPr lang="en-US" sz="2800" dirty="0"/>
        </a:p>
      </dgm:t>
    </dgm:pt>
    <dgm:pt modelId="{28612438-2900-4EA1-A728-2DCB35424C77}" type="parTrans" cxnId="{F49E3F9B-5FB3-41EC-A950-ED4508A9C1D0}">
      <dgm:prSet/>
      <dgm:spPr/>
      <dgm:t>
        <a:bodyPr/>
        <a:lstStyle/>
        <a:p>
          <a:endParaRPr lang="en-US"/>
        </a:p>
      </dgm:t>
    </dgm:pt>
    <dgm:pt modelId="{D920B541-5D3B-4570-A766-7D31165F7853}" type="sibTrans" cxnId="{F49E3F9B-5FB3-41EC-A950-ED4508A9C1D0}">
      <dgm:prSet/>
      <dgm:spPr/>
      <dgm:t>
        <a:bodyPr/>
        <a:lstStyle/>
        <a:p>
          <a:endParaRPr lang="en-US"/>
        </a:p>
      </dgm:t>
    </dgm:pt>
    <dgm:pt modelId="{26860F5E-386A-4DC8-B915-F402FA5F42E4}">
      <dgm:prSet phldrT="[Text]" custT="1"/>
      <dgm:spPr/>
      <dgm:t>
        <a:bodyPr lIns="0" tIns="0" rIns="0" bIns="0" anchor="ctr" anchorCtr="1"/>
        <a:lstStyle/>
        <a:p>
          <a:r>
            <a:rPr lang="en-US" sz="2400" dirty="0" smtClean="0"/>
            <a:t>9 Hours of usage considered excessive</a:t>
          </a:r>
          <a:endParaRPr lang="en-US" sz="2400" dirty="0"/>
        </a:p>
      </dgm:t>
    </dgm:pt>
    <dgm:pt modelId="{673FFA40-D95C-48F8-B999-78704A794FA2}" type="parTrans" cxnId="{604B3F59-733B-497F-9323-4EDC15D59610}">
      <dgm:prSet/>
      <dgm:spPr/>
      <dgm:t>
        <a:bodyPr/>
        <a:lstStyle/>
        <a:p>
          <a:endParaRPr lang="en-US"/>
        </a:p>
      </dgm:t>
    </dgm:pt>
    <dgm:pt modelId="{1496C2AE-388A-41D9-85D2-706740B5D7AA}" type="sibTrans" cxnId="{604B3F59-733B-497F-9323-4EDC15D59610}">
      <dgm:prSet/>
      <dgm:spPr/>
      <dgm:t>
        <a:bodyPr/>
        <a:lstStyle/>
        <a:p>
          <a:endParaRPr lang="en-US"/>
        </a:p>
      </dgm:t>
    </dgm:pt>
    <dgm:pt modelId="{DC6ABCBE-E8B8-459B-A6F3-D55A3C8F5D7D}">
      <dgm:prSet phldrT="[Text]" custT="1"/>
      <dgm:spPr/>
      <dgm:t>
        <a:bodyPr lIns="0" tIns="0" rIns="0" bIns="0" anchor="ctr" anchorCtr="1"/>
        <a:lstStyle/>
        <a:p>
          <a:r>
            <a:rPr lang="en-US" sz="2800" dirty="0" smtClean="0"/>
            <a:t>2009</a:t>
          </a:r>
          <a:endParaRPr lang="en-US" sz="3200" dirty="0"/>
        </a:p>
      </dgm:t>
    </dgm:pt>
    <dgm:pt modelId="{AED23FC0-DD5D-4C3C-8CF1-42175C136E6E}" type="parTrans" cxnId="{2445459B-B357-4434-8169-2857BCE7A2CD}">
      <dgm:prSet/>
      <dgm:spPr/>
      <dgm:t>
        <a:bodyPr/>
        <a:lstStyle/>
        <a:p>
          <a:endParaRPr lang="en-US"/>
        </a:p>
      </dgm:t>
    </dgm:pt>
    <dgm:pt modelId="{3DA77F3F-15B0-4E02-B313-3A4386A24E23}" type="sibTrans" cxnId="{2445459B-B357-4434-8169-2857BCE7A2CD}">
      <dgm:prSet/>
      <dgm:spPr/>
      <dgm:t>
        <a:bodyPr/>
        <a:lstStyle/>
        <a:p>
          <a:endParaRPr lang="en-US"/>
        </a:p>
      </dgm:t>
    </dgm:pt>
    <dgm:pt modelId="{A44584CE-2D52-4BC6-9079-5B46A7CC8E8D}">
      <dgm:prSet phldrT="[Text]" custT="1"/>
      <dgm:spPr/>
      <dgm:t>
        <a:bodyPr lIns="0" tIns="0" rIns="0" bIns="0" anchor="ctr" anchorCtr="1"/>
        <a:lstStyle/>
        <a:p>
          <a:r>
            <a:rPr lang="en-US" sz="2400" dirty="0" smtClean="0"/>
            <a:t>First </a:t>
          </a:r>
          <a:r>
            <a:rPr lang="en-US" sz="2400" dirty="0" smtClean="0"/>
            <a:t>Smartwatches release</a:t>
          </a:r>
          <a:endParaRPr lang="en-US" sz="2400" dirty="0"/>
        </a:p>
      </dgm:t>
    </dgm:pt>
    <dgm:pt modelId="{E3B81569-8802-416E-B0AB-17C53E533B2E}" type="parTrans" cxnId="{95321EAC-AC3D-4F03-B76F-3E908F44A2CB}">
      <dgm:prSet/>
      <dgm:spPr/>
      <dgm:t>
        <a:bodyPr/>
        <a:lstStyle/>
        <a:p>
          <a:endParaRPr lang="en-US"/>
        </a:p>
      </dgm:t>
    </dgm:pt>
    <dgm:pt modelId="{36857881-5EE4-4C6F-8B56-2D92C629C36E}" type="sibTrans" cxnId="{95321EAC-AC3D-4F03-B76F-3E908F44A2CB}">
      <dgm:prSet/>
      <dgm:spPr/>
      <dgm:t>
        <a:bodyPr/>
        <a:lstStyle/>
        <a:p>
          <a:endParaRPr lang="en-US"/>
        </a:p>
      </dgm:t>
    </dgm:pt>
    <dgm:pt modelId="{29683288-9B91-41F3-A70F-2BAE9FF1C155}" type="pres">
      <dgm:prSet presAssocID="{E1303C72-9A62-4F3F-8B01-1E0227BEFFA7}" presName="Name0" presStyleCnt="0">
        <dgm:presLayoutVars>
          <dgm:dir/>
          <dgm:resizeHandles val="exact"/>
        </dgm:presLayoutVars>
      </dgm:prSet>
      <dgm:spPr/>
    </dgm:pt>
    <dgm:pt modelId="{CC0803B3-291B-4CA1-9F0A-D651D42F42D5}" type="pres">
      <dgm:prSet presAssocID="{E1303C72-9A62-4F3F-8B01-1E0227BEFFA7}" presName="arrow" presStyleLbl="bgShp" presStyleIdx="0" presStyleCnt="1"/>
      <dgm:spPr/>
    </dgm:pt>
    <dgm:pt modelId="{B3E7CA06-7E15-42CA-91F6-23B1E2FF304D}" type="pres">
      <dgm:prSet presAssocID="{E1303C72-9A62-4F3F-8B01-1E0227BEFFA7}" presName="points" presStyleCnt="0"/>
      <dgm:spPr/>
    </dgm:pt>
    <dgm:pt modelId="{CF6D62F2-2D5F-4953-9E5A-48C482791381}" type="pres">
      <dgm:prSet presAssocID="{C4624A8F-DE11-4859-8E2B-E311465F0700}" presName="compositeA" presStyleCnt="0"/>
      <dgm:spPr/>
    </dgm:pt>
    <dgm:pt modelId="{8FA59715-43F6-441B-BEDB-F77B32DC262F}" type="pres">
      <dgm:prSet presAssocID="{C4624A8F-DE11-4859-8E2B-E311465F0700}" presName="textA" presStyleLbl="revTx" presStyleIdx="0" presStyleCnt="5" custScaleX="607153">
        <dgm:presLayoutVars>
          <dgm:bulletEnabled val="1"/>
        </dgm:presLayoutVars>
      </dgm:prSet>
      <dgm:spPr/>
      <dgm:t>
        <a:bodyPr/>
        <a:lstStyle/>
        <a:p>
          <a:endParaRPr lang="en-US"/>
        </a:p>
      </dgm:t>
    </dgm:pt>
    <dgm:pt modelId="{559D6B38-5BB2-41E4-A5ED-383F0EA69831}" type="pres">
      <dgm:prSet presAssocID="{C4624A8F-DE11-4859-8E2B-E311465F0700}" presName="circleA" presStyleLbl="node1" presStyleIdx="0" presStyleCnt="5"/>
      <dgm:spPr/>
    </dgm:pt>
    <dgm:pt modelId="{21F0B392-4988-424E-AB70-F374191DFA5E}" type="pres">
      <dgm:prSet presAssocID="{C4624A8F-DE11-4859-8E2B-E311465F0700}" presName="spaceA" presStyleCnt="0"/>
      <dgm:spPr/>
    </dgm:pt>
    <dgm:pt modelId="{7FA0E400-F228-4C31-8892-3F5A6F5107C1}" type="pres">
      <dgm:prSet presAssocID="{077629E1-24AE-4205-9323-A3AB48889780}" presName="space" presStyleCnt="0"/>
      <dgm:spPr/>
    </dgm:pt>
    <dgm:pt modelId="{E12DB1B1-713E-4DD1-AAA3-659899525435}" type="pres">
      <dgm:prSet presAssocID="{A6AE805F-55FA-4664-A802-42D9EF812573}" presName="compositeB" presStyleCnt="0"/>
      <dgm:spPr/>
    </dgm:pt>
    <dgm:pt modelId="{F4C5D6EC-5C86-442F-B68C-1849FA10ACA5}" type="pres">
      <dgm:prSet presAssocID="{A6AE805F-55FA-4664-A802-42D9EF812573}" presName="textB" presStyleLbl="revTx" presStyleIdx="1" presStyleCnt="5" custScaleX="604436">
        <dgm:presLayoutVars>
          <dgm:bulletEnabled val="1"/>
        </dgm:presLayoutVars>
      </dgm:prSet>
      <dgm:spPr/>
      <dgm:t>
        <a:bodyPr/>
        <a:lstStyle/>
        <a:p>
          <a:endParaRPr lang="en-US"/>
        </a:p>
      </dgm:t>
    </dgm:pt>
    <dgm:pt modelId="{2AD487D7-56D4-41EE-835F-F3E66D3B966A}" type="pres">
      <dgm:prSet presAssocID="{A6AE805F-55FA-4664-A802-42D9EF812573}" presName="circleB" presStyleLbl="node1" presStyleIdx="1" presStyleCnt="5"/>
      <dgm:spPr/>
    </dgm:pt>
    <dgm:pt modelId="{B2772529-87B4-4B46-9058-68599FD9D1FC}" type="pres">
      <dgm:prSet presAssocID="{A6AE805F-55FA-4664-A802-42D9EF812573}" presName="spaceB" presStyleCnt="0"/>
      <dgm:spPr/>
    </dgm:pt>
    <dgm:pt modelId="{862A3E45-06FF-4C19-A558-3E57EF693C31}" type="pres">
      <dgm:prSet presAssocID="{001738F5-B888-482D-B76C-85C5972E961E}" presName="space" presStyleCnt="0"/>
      <dgm:spPr/>
    </dgm:pt>
    <dgm:pt modelId="{3CEAF563-586E-49EA-8F53-F6EA14F618EC}" type="pres">
      <dgm:prSet presAssocID="{4B465F6A-8798-4A3D-B9A3-4AF6CD00F2AA}" presName="compositeA" presStyleCnt="0"/>
      <dgm:spPr/>
    </dgm:pt>
    <dgm:pt modelId="{1365716D-109E-446D-96B7-079DC7DEB5AE}" type="pres">
      <dgm:prSet presAssocID="{4B465F6A-8798-4A3D-B9A3-4AF6CD00F2AA}" presName="textA" presStyleLbl="revTx" presStyleIdx="2" presStyleCnt="5" custScaleX="436236">
        <dgm:presLayoutVars>
          <dgm:bulletEnabled val="1"/>
        </dgm:presLayoutVars>
      </dgm:prSet>
      <dgm:spPr/>
      <dgm:t>
        <a:bodyPr/>
        <a:lstStyle/>
        <a:p>
          <a:endParaRPr lang="en-US"/>
        </a:p>
      </dgm:t>
    </dgm:pt>
    <dgm:pt modelId="{3848DB23-F3BE-49C2-A0C7-2A01B4D3CDDD}" type="pres">
      <dgm:prSet presAssocID="{4B465F6A-8798-4A3D-B9A3-4AF6CD00F2AA}" presName="circleA" presStyleLbl="node1" presStyleIdx="2" presStyleCnt="5"/>
      <dgm:spPr/>
    </dgm:pt>
    <dgm:pt modelId="{FF191F16-20E6-424E-A9B4-7FF80616A8B4}" type="pres">
      <dgm:prSet presAssocID="{4B465F6A-8798-4A3D-B9A3-4AF6CD00F2AA}" presName="spaceA" presStyleCnt="0"/>
      <dgm:spPr/>
    </dgm:pt>
    <dgm:pt modelId="{341DE261-4CD5-4818-B99B-2A28409CC465}" type="pres">
      <dgm:prSet presAssocID="{6E8B3D08-33AC-4BE9-AE8E-BE1C0CD6FBC3}" presName="space" presStyleCnt="0"/>
      <dgm:spPr/>
    </dgm:pt>
    <dgm:pt modelId="{4D6E945C-C223-4FDD-9728-1E01CBA0F072}" type="pres">
      <dgm:prSet presAssocID="{DC6ABCBE-E8B8-459B-A6F3-D55A3C8F5D7D}" presName="compositeB" presStyleCnt="0"/>
      <dgm:spPr/>
    </dgm:pt>
    <dgm:pt modelId="{0274F2DD-1872-4A78-A9A6-E728A5E78F28}" type="pres">
      <dgm:prSet presAssocID="{DC6ABCBE-E8B8-459B-A6F3-D55A3C8F5D7D}" presName="textB" presStyleLbl="revTx" presStyleIdx="3" presStyleCnt="5" custScaleX="653721">
        <dgm:presLayoutVars>
          <dgm:bulletEnabled val="1"/>
        </dgm:presLayoutVars>
      </dgm:prSet>
      <dgm:spPr/>
      <dgm:t>
        <a:bodyPr/>
        <a:lstStyle/>
        <a:p>
          <a:endParaRPr lang="en-US"/>
        </a:p>
      </dgm:t>
    </dgm:pt>
    <dgm:pt modelId="{B4955613-D752-48AE-B35F-336EBD0F028B}" type="pres">
      <dgm:prSet presAssocID="{DC6ABCBE-E8B8-459B-A6F3-D55A3C8F5D7D}" presName="circleB" presStyleLbl="node1" presStyleIdx="3" presStyleCnt="5"/>
      <dgm:spPr/>
    </dgm:pt>
    <dgm:pt modelId="{4660ECAE-0ECF-49DE-BD92-18D2A95189F1}" type="pres">
      <dgm:prSet presAssocID="{DC6ABCBE-E8B8-459B-A6F3-D55A3C8F5D7D}" presName="spaceB" presStyleCnt="0"/>
      <dgm:spPr/>
    </dgm:pt>
    <dgm:pt modelId="{BEC0DD73-35A1-4EC5-9CDF-9F1EE2F3501C}" type="pres">
      <dgm:prSet presAssocID="{3DA77F3F-15B0-4E02-B313-3A4386A24E23}" presName="space" presStyleCnt="0"/>
      <dgm:spPr/>
    </dgm:pt>
    <dgm:pt modelId="{3AD684BD-3F5A-4BD3-8E22-6F4A1462F726}" type="pres">
      <dgm:prSet presAssocID="{AC097CAA-7D00-4ADB-9CA4-C90A2432CC5E}" presName="compositeA" presStyleCnt="0"/>
      <dgm:spPr/>
    </dgm:pt>
    <dgm:pt modelId="{D3922698-7437-49C6-8DEB-91AEAB48DC71}" type="pres">
      <dgm:prSet presAssocID="{AC097CAA-7D00-4ADB-9CA4-C90A2432CC5E}" presName="textA" presStyleLbl="revTx" presStyleIdx="4" presStyleCnt="5" custScaleX="712841" custScaleY="110000">
        <dgm:presLayoutVars>
          <dgm:bulletEnabled val="1"/>
        </dgm:presLayoutVars>
      </dgm:prSet>
      <dgm:spPr/>
      <dgm:t>
        <a:bodyPr/>
        <a:lstStyle/>
        <a:p>
          <a:endParaRPr lang="en-US"/>
        </a:p>
      </dgm:t>
    </dgm:pt>
    <dgm:pt modelId="{6ACF1283-B6CE-40B1-B63C-97791AD790C4}" type="pres">
      <dgm:prSet presAssocID="{AC097CAA-7D00-4ADB-9CA4-C90A2432CC5E}" presName="circleA" presStyleLbl="node1" presStyleIdx="4" presStyleCnt="5"/>
      <dgm:spPr/>
    </dgm:pt>
    <dgm:pt modelId="{B858657F-A19D-4E75-899B-DA04E1CE3A60}" type="pres">
      <dgm:prSet presAssocID="{AC097CAA-7D00-4ADB-9CA4-C90A2432CC5E}" presName="spaceA" presStyleCnt="0"/>
      <dgm:spPr/>
    </dgm:pt>
  </dgm:ptLst>
  <dgm:cxnLst>
    <dgm:cxn modelId="{604B3F59-733B-497F-9323-4EDC15D59610}" srcId="{AC097CAA-7D00-4ADB-9CA4-C90A2432CC5E}" destId="{26860F5E-386A-4DC8-B915-F402FA5F42E4}" srcOrd="0" destOrd="0" parTransId="{673FFA40-D95C-48F8-B999-78704A794FA2}" sibTransId="{1496C2AE-388A-41D9-85D2-706740B5D7AA}"/>
    <dgm:cxn modelId="{E5C3104D-24A8-45DC-BD64-AA205CE27AAB}" type="presOf" srcId="{DC6ABCBE-E8B8-459B-A6F3-D55A3C8F5D7D}" destId="{0274F2DD-1872-4A78-A9A6-E728A5E78F28}" srcOrd="0" destOrd="0" presId="urn:microsoft.com/office/officeart/2005/8/layout/hProcess11"/>
    <dgm:cxn modelId="{A31B796E-BFF9-4E59-8A2B-5336010EFB8C}" type="presOf" srcId="{26860F5E-386A-4DC8-B915-F402FA5F42E4}" destId="{D3922698-7437-49C6-8DEB-91AEAB48DC71}" srcOrd="0" destOrd="1" presId="urn:microsoft.com/office/officeart/2005/8/layout/hProcess11"/>
    <dgm:cxn modelId="{E05D77A2-7E13-45EB-88B2-70F49333D1EB}" srcId="{E1303C72-9A62-4F3F-8B01-1E0227BEFFA7}" destId="{4B465F6A-8798-4A3D-B9A3-4AF6CD00F2AA}" srcOrd="2" destOrd="0" parTransId="{D9827073-2161-4AE8-AD1F-9053E33F888B}" sibTransId="{6E8B3D08-33AC-4BE9-AE8E-BE1C0CD6FBC3}"/>
    <dgm:cxn modelId="{2445459B-B357-4434-8169-2857BCE7A2CD}" srcId="{E1303C72-9A62-4F3F-8B01-1E0227BEFFA7}" destId="{DC6ABCBE-E8B8-459B-A6F3-D55A3C8F5D7D}" srcOrd="3" destOrd="0" parTransId="{AED23FC0-DD5D-4C3C-8CF1-42175C136E6E}" sibTransId="{3DA77F3F-15B0-4E02-B313-3A4386A24E23}"/>
    <dgm:cxn modelId="{F49E3F9B-5FB3-41EC-A950-ED4508A9C1D0}" srcId="{E1303C72-9A62-4F3F-8B01-1E0227BEFFA7}" destId="{AC097CAA-7D00-4ADB-9CA4-C90A2432CC5E}" srcOrd="4" destOrd="0" parTransId="{28612438-2900-4EA1-A728-2DCB35424C77}" sibTransId="{D920B541-5D3B-4570-A766-7D31165F7853}"/>
    <dgm:cxn modelId="{FFF89135-D679-4514-8691-560C820EA35D}" type="presOf" srcId="{4B465F6A-8798-4A3D-B9A3-4AF6CD00F2AA}" destId="{1365716D-109E-446D-96B7-079DC7DEB5AE}" srcOrd="0" destOrd="0" presId="urn:microsoft.com/office/officeart/2005/8/layout/hProcess11"/>
    <dgm:cxn modelId="{95321EAC-AC3D-4F03-B76F-3E908F44A2CB}" srcId="{DC6ABCBE-E8B8-459B-A6F3-D55A3C8F5D7D}" destId="{A44584CE-2D52-4BC6-9079-5B46A7CC8E8D}" srcOrd="0" destOrd="0" parTransId="{E3B81569-8802-416E-B0AB-17C53E533B2E}" sibTransId="{36857881-5EE4-4C6F-8B56-2D92C629C36E}"/>
    <dgm:cxn modelId="{3CBA9A5C-56D9-4E11-8374-16EA10539B36}" type="presOf" srcId="{9F9B68AA-69EA-4713-AE16-80999A6D373A}" destId="{F4C5D6EC-5C86-442F-B68C-1849FA10ACA5}" srcOrd="0" destOrd="1" presId="urn:microsoft.com/office/officeart/2005/8/layout/hProcess11"/>
    <dgm:cxn modelId="{808863A5-D855-4A33-8FB7-27F0A9B95AF3}" srcId="{E1303C72-9A62-4F3F-8B01-1E0227BEFFA7}" destId="{C4624A8F-DE11-4859-8E2B-E311465F0700}" srcOrd="0" destOrd="0" parTransId="{E82D4B5F-CABB-48B5-9C57-56617138266D}" sibTransId="{077629E1-24AE-4205-9323-A3AB48889780}"/>
    <dgm:cxn modelId="{A3B9B5D7-32C7-4FEB-8D23-537E03C70039}" type="presOf" srcId="{E1303C72-9A62-4F3F-8B01-1E0227BEFFA7}" destId="{29683288-9B91-41F3-A70F-2BAE9FF1C155}" srcOrd="0" destOrd="0" presId="urn:microsoft.com/office/officeart/2005/8/layout/hProcess11"/>
    <dgm:cxn modelId="{8E5CA846-B615-41D2-9CB5-F7ADC5FCA04E}" type="presOf" srcId="{A6AE805F-55FA-4664-A802-42D9EF812573}" destId="{F4C5D6EC-5C86-442F-B68C-1849FA10ACA5}" srcOrd="0" destOrd="0" presId="urn:microsoft.com/office/officeart/2005/8/layout/hProcess11"/>
    <dgm:cxn modelId="{CA440E5D-8A88-4242-8105-F3D3166BABBC}" srcId="{4B465F6A-8798-4A3D-B9A3-4AF6CD00F2AA}" destId="{0290184B-37B1-4DC2-9D4E-5B38775BFB7D}" srcOrd="0" destOrd="0" parTransId="{B86CD46E-7AE7-4169-80A7-8EF6E4732FA5}" sibTransId="{BAE65476-FECF-4B5F-B12B-5120BA2BFBA1}"/>
    <dgm:cxn modelId="{314EB4EF-234D-41DB-A59C-59E56E7927B0}" srcId="{A6AE805F-55FA-4664-A802-42D9EF812573}" destId="{9F9B68AA-69EA-4713-AE16-80999A6D373A}" srcOrd="0" destOrd="0" parTransId="{5CF4A23A-291A-4FC5-9293-D1C65FBD03D3}" sibTransId="{936038DC-B0FC-44F4-A7C7-0CC20228CC4C}"/>
    <dgm:cxn modelId="{3F52B629-688A-4B90-818D-FB77F611FFAC}" type="presOf" srcId="{A44584CE-2D52-4BC6-9079-5B46A7CC8E8D}" destId="{0274F2DD-1872-4A78-A9A6-E728A5E78F28}" srcOrd="0" destOrd="1" presId="urn:microsoft.com/office/officeart/2005/8/layout/hProcess11"/>
    <dgm:cxn modelId="{91797137-C7E5-493B-BF78-01779A11FCEF}" type="presOf" srcId="{AC097CAA-7D00-4ADB-9CA4-C90A2432CC5E}" destId="{D3922698-7437-49C6-8DEB-91AEAB48DC71}" srcOrd="0" destOrd="0" presId="urn:microsoft.com/office/officeart/2005/8/layout/hProcess11"/>
    <dgm:cxn modelId="{DD2293C5-0FBE-4FEE-9FB6-1966AD4D2C7A}" srcId="{E1303C72-9A62-4F3F-8B01-1E0227BEFFA7}" destId="{A6AE805F-55FA-4664-A802-42D9EF812573}" srcOrd="1" destOrd="0" parTransId="{F1DA873A-7596-4E65-A71C-704EEF712FB5}" sibTransId="{001738F5-B888-482D-B76C-85C5972E961E}"/>
    <dgm:cxn modelId="{705FD443-C8E1-4D7F-BF3B-7FB7CF828CD2}" srcId="{C4624A8F-DE11-4859-8E2B-E311465F0700}" destId="{305C32E6-D236-43C0-911C-FFD8BFCF58A2}" srcOrd="0" destOrd="0" parTransId="{D0A6EC15-2DA1-418C-BA3D-DAD4080DD6F6}" sibTransId="{C22FD2D6-AB2C-4AEC-8A0E-5313794AFA55}"/>
    <dgm:cxn modelId="{5E079FAF-91B7-4375-95C4-174BE5E828CE}" type="presOf" srcId="{C4624A8F-DE11-4859-8E2B-E311465F0700}" destId="{8FA59715-43F6-441B-BEDB-F77B32DC262F}" srcOrd="0" destOrd="0" presId="urn:microsoft.com/office/officeart/2005/8/layout/hProcess11"/>
    <dgm:cxn modelId="{7F64F7AA-83BF-42C2-B2F9-4C83031B629C}" type="presOf" srcId="{305C32E6-D236-43C0-911C-FFD8BFCF58A2}" destId="{8FA59715-43F6-441B-BEDB-F77B32DC262F}" srcOrd="0" destOrd="1" presId="urn:microsoft.com/office/officeart/2005/8/layout/hProcess11"/>
    <dgm:cxn modelId="{7FD04E0F-FEEB-4D60-A24F-3BB059C2BD08}" type="presOf" srcId="{0290184B-37B1-4DC2-9D4E-5B38775BFB7D}" destId="{1365716D-109E-446D-96B7-079DC7DEB5AE}" srcOrd="0" destOrd="1" presId="urn:microsoft.com/office/officeart/2005/8/layout/hProcess11"/>
    <dgm:cxn modelId="{7AF17D02-3094-44AD-AF94-0E759F55695F}" type="presParOf" srcId="{29683288-9B91-41F3-A70F-2BAE9FF1C155}" destId="{CC0803B3-291B-4CA1-9F0A-D651D42F42D5}" srcOrd="0" destOrd="0" presId="urn:microsoft.com/office/officeart/2005/8/layout/hProcess11"/>
    <dgm:cxn modelId="{F3F630E8-5137-44FB-9B9C-0D5911525F3D}" type="presParOf" srcId="{29683288-9B91-41F3-A70F-2BAE9FF1C155}" destId="{B3E7CA06-7E15-42CA-91F6-23B1E2FF304D}" srcOrd="1" destOrd="0" presId="urn:microsoft.com/office/officeart/2005/8/layout/hProcess11"/>
    <dgm:cxn modelId="{FC57EA46-EC91-4305-904D-B075D6AA5B3B}" type="presParOf" srcId="{B3E7CA06-7E15-42CA-91F6-23B1E2FF304D}" destId="{CF6D62F2-2D5F-4953-9E5A-48C482791381}" srcOrd="0" destOrd="0" presId="urn:microsoft.com/office/officeart/2005/8/layout/hProcess11"/>
    <dgm:cxn modelId="{B4522FB8-FD55-425C-9917-387B04066A24}" type="presParOf" srcId="{CF6D62F2-2D5F-4953-9E5A-48C482791381}" destId="{8FA59715-43F6-441B-BEDB-F77B32DC262F}" srcOrd="0" destOrd="0" presId="urn:microsoft.com/office/officeart/2005/8/layout/hProcess11"/>
    <dgm:cxn modelId="{BA8912AC-6A05-4FBD-9A2A-D7C4EB22DF78}" type="presParOf" srcId="{CF6D62F2-2D5F-4953-9E5A-48C482791381}" destId="{559D6B38-5BB2-41E4-A5ED-383F0EA69831}" srcOrd="1" destOrd="0" presId="urn:microsoft.com/office/officeart/2005/8/layout/hProcess11"/>
    <dgm:cxn modelId="{6EA7305B-AF88-4477-8F9E-EB2D3E3DB272}" type="presParOf" srcId="{CF6D62F2-2D5F-4953-9E5A-48C482791381}" destId="{21F0B392-4988-424E-AB70-F374191DFA5E}" srcOrd="2" destOrd="0" presId="urn:microsoft.com/office/officeart/2005/8/layout/hProcess11"/>
    <dgm:cxn modelId="{905A9344-9373-4413-BCCD-0C700B2C00F4}" type="presParOf" srcId="{B3E7CA06-7E15-42CA-91F6-23B1E2FF304D}" destId="{7FA0E400-F228-4C31-8892-3F5A6F5107C1}" srcOrd="1" destOrd="0" presId="urn:microsoft.com/office/officeart/2005/8/layout/hProcess11"/>
    <dgm:cxn modelId="{C63BBE37-62A0-436A-B75F-5600FC13612C}" type="presParOf" srcId="{B3E7CA06-7E15-42CA-91F6-23B1E2FF304D}" destId="{E12DB1B1-713E-4DD1-AAA3-659899525435}" srcOrd="2" destOrd="0" presId="urn:microsoft.com/office/officeart/2005/8/layout/hProcess11"/>
    <dgm:cxn modelId="{DBE95CB6-D68B-46D0-A9B6-8EAFB00431B0}" type="presParOf" srcId="{E12DB1B1-713E-4DD1-AAA3-659899525435}" destId="{F4C5D6EC-5C86-442F-B68C-1849FA10ACA5}" srcOrd="0" destOrd="0" presId="urn:microsoft.com/office/officeart/2005/8/layout/hProcess11"/>
    <dgm:cxn modelId="{E10F39E8-9A93-4A3D-8B67-8C2C4AAD286C}" type="presParOf" srcId="{E12DB1B1-713E-4DD1-AAA3-659899525435}" destId="{2AD487D7-56D4-41EE-835F-F3E66D3B966A}" srcOrd="1" destOrd="0" presId="urn:microsoft.com/office/officeart/2005/8/layout/hProcess11"/>
    <dgm:cxn modelId="{0A3E9D3A-9B59-41D1-9611-79A1732CB840}" type="presParOf" srcId="{E12DB1B1-713E-4DD1-AAA3-659899525435}" destId="{B2772529-87B4-4B46-9058-68599FD9D1FC}" srcOrd="2" destOrd="0" presId="urn:microsoft.com/office/officeart/2005/8/layout/hProcess11"/>
    <dgm:cxn modelId="{6EC74A3B-DAF8-496E-83CF-F588D3E3DF5F}" type="presParOf" srcId="{B3E7CA06-7E15-42CA-91F6-23B1E2FF304D}" destId="{862A3E45-06FF-4C19-A558-3E57EF693C31}" srcOrd="3" destOrd="0" presId="urn:microsoft.com/office/officeart/2005/8/layout/hProcess11"/>
    <dgm:cxn modelId="{127922BD-C57B-43C4-BA61-81C963F995EC}" type="presParOf" srcId="{B3E7CA06-7E15-42CA-91F6-23B1E2FF304D}" destId="{3CEAF563-586E-49EA-8F53-F6EA14F618EC}" srcOrd="4" destOrd="0" presId="urn:microsoft.com/office/officeart/2005/8/layout/hProcess11"/>
    <dgm:cxn modelId="{5492770D-D54B-4362-B628-2C66C70A7B29}" type="presParOf" srcId="{3CEAF563-586E-49EA-8F53-F6EA14F618EC}" destId="{1365716D-109E-446D-96B7-079DC7DEB5AE}" srcOrd="0" destOrd="0" presId="urn:microsoft.com/office/officeart/2005/8/layout/hProcess11"/>
    <dgm:cxn modelId="{2E00085F-90E3-458F-8C83-2F1DA34F3481}" type="presParOf" srcId="{3CEAF563-586E-49EA-8F53-F6EA14F618EC}" destId="{3848DB23-F3BE-49C2-A0C7-2A01B4D3CDDD}" srcOrd="1" destOrd="0" presId="urn:microsoft.com/office/officeart/2005/8/layout/hProcess11"/>
    <dgm:cxn modelId="{AC06A97A-70DF-4131-BCD1-E7B042E3D81B}" type="presParOf" srcId="{3CEAF563-586E-49EA-8F53-F6EA14F618EC}" destId="{FF191F16-20E6-424E-A9B4-7FF80616A8B4}" srcOrd="2" destOrd="0" presId="urn:microsoft.com/office/officeart/2005/8/layout/hProcess11"/>
    <dgm:cxn modelId="{9A5D493E-9C6E-4EDF-9973-D89505B5C796}" type="presParOf" srcId="{B3E7CA06-7E15-42CA-91F6-23B1E2FF304D}" destId="{341DE261-4CD5-4818-B99B-2A28409CC465}" srcOrd="5" destOrd="0" presId="urn:microsoft.com/office/officeart/2005/8/layout/hProcess11"/>
    <dgm:cxn modelId="{5D889711-83C7-4A4A-87A8-E592101FCDC6}" type="presParOf" srcId="{B3E7CA06-7E15-42CA-91F6-23B1E2FF304D}" destId="{4D6E945C-C223-4FDD-9728-1E01CBA0F072}" srcOrd="6" destOrd="0" presId="urn:microsoft.com/office/officeart/2005/8/layout/hProcess11"/>
    <dgm:cxn modelId="{BE6A0E86-E4D4-46B8-9B1B-52827AF18020}" type="presParOf" srcId="{4D6E945C-C223-4FDD-9728-1E01CBA0F072}" destId="{0274F2DD-1872-4A78-A9A6-E728A5E78F28}" srcOrd="0" destOrd="0" presId="urn:microsoft.com/office/officeart/2005/8/layout/hProcess11"/>
    <dgm:cxn modelId="{7EBCBD8F-0936-44D6-B9A4-729E41035936}" type="presParOf" srcId="{4D6E945C-C223-4FDD-9728-1E01CBA0F072}" destId="{B4955613-D752-48AE-B35F-336EBD0F028B}" srcOrd="1" destOrd="0" presId="urn:microsoft.com/office/officeart/2005/8/layout/hProcess11"/>
    <dgm:cxn modelId="{F196CE8D-E6ED-44D0-BC3C-24E1D68714D5}" type="presParOf" srcId="{4D6E945C-C223-4FDD-9728-1E01CBA0F072}" destId="{4660ECAE-0ECF-49DE-BD92-18D2A95189F1}" srcOrd="2" destOrd="0" presId="urn:microsoft.com/office/officeart/2005/8/layout/hProcess11"/>
    <dgm:cxn modelId="{63FC854C-EB6B-4F39-809E-A7360A267F1F}" type="presParOf" srcId="{B3E7CA06-7E15-42CA-91F6-23B1E2FF304D}" destId="{BEC0DD73-35A1-4EC5-9CDF-9F1EE2F3501C}" srcOrd="7" destOrd="0" presId="urn:microsoft.com/office/officeart/2005/8/layout/hProcess11"/>
    <dgm:cxn modelId="{F72C9BA6-61BF-403F-8156-5CC3BD5B06BD}" type="presParOf" srcId="{B3E7CA06-7E15-42CA-91F6-23B1E2FF304D}" destId="{3AD684BD-3F5A-4BD3-8E22-6F4A1462F726}" srcOrd="8" destOrd="0" presId="urn:microsoft.com/office/officeart/2005/8/layout/hProcess11"/>
    <dgm:cxn modelId="{4FF165D6-4727-4645-90E6-E26692D8A986}" type="presParOf" srcId="{3AD684BD-3F5A-4BD3-8E22-6F4A1462F726}" destId="{D3922698-7437-49C6-8DEB-91AEAB48DC71}" srcOrd="0" destOrd="0" presId="urn:microsoft.com/office/officeart/2005/8/layout/hProcess11"/>
    <dgm:cxn modelId="{1504B785-A3A6-45B6-8230-140E2ACF70C2}" type="presParOf" srcId="{3AD684BD-3F5A-4BD3-8E22-6F4A1462F726}" destId="{6ACF1283-B6CE-40B1-B63C-97791AD790C4}" srcOrd="1" destOrd="0" presId="urn:microsoft.com/office/officeart/2005/8/layout/hProcess11"/>
    <dgm:cxn modelId="{2FCDFCB9-8994-4F7C-AD50-109087ABD4E1}" type="presParOf" srcId="{3AD684BD-3F5A-4BD3-8E22-6F4A1462F726}" destId="{B858657F-A19D-4E75-899B-DA04E1CE3A6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89E8BA-8243-44F3-B60E-84CED82E55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C047BCB-6B07-40EC-BD42-012E7096962B}">
      <dgm:prSet phldrT="[Text]" custT="1"/>
      <dgm:spPr>
        <a:solidFill>
          <a:srgbClr val="C00000"/>
        </a:solidFill>
        <a:ln>
          <a:solidFill>
            <a:schemeClr val="tx1"/>
          </a:solidFill>
        </a:ln>
      </dgm:spPr>
      <dgm:t>
        <a:bodyPr/>
        <a:lstStyle/>
        <a:p>
          <a:r>
            <a:rPr lang="en-US" sz="4400" dirty="0" smtClean="0"/>
            <a:t>Symptoms of Cell Phone Addiction</a:t>
          </a:r>
          <a:endParaRPr lang="en-US" sz="4400" dirty="0"/>
        </a:p>
      </dgm:t>
    </dgm:pt>
    <dgm:pt modelId="{C28B14C1-64A8-47F3-AAF7-FAA078975C55}" type="parTrans" cxnId="{C75E54B6-12C8-4136-BEC2-BB0DB5726E60}">
      <dgm:prSet/>
      <dgm:spPr/>
      <dgm:t>
        <a:bodyPr/>
        <a:lstStyle/>
        <a:p>
          <a:endParaRPr lang="en-US"/>
        </a:p>
      </dgm:t>
    </dgm:pt>
    <dgm:pt modelId="{6BE78C7C-2D09-400C-BA58-BD68524A3941}" type="sibTrans" cxnId="{C75E54B6-12C8-4136-BEC2-BB0DB5726E60}">
      <dgm:prSet/>
      <dgm:spPr/>
      <dgm:t>
        <a:bodyPr/>
        <a:lstStyle/>
        <a:p>
          <a:endParaRPr lang="en-US"/>
        </a:p>
      </dgm:t>
    </dgm:pt>
    <dgm:pt modelId="{67446DC9-03D5-4DA2-A9E0-FF4D93C78F49}">
      <dgm:prSet phldrT="[Text]" custT="1"/>
      <dgm:spPr>
        <a:solidFill>
          <a:srgbClr val="00B050"/>
        </a:solidFill>
        <a:ln>
          <a:solidFill>
            <a:schemeClr val="tx1"/>
          </a:solidFill>
        </a:ln>
      </dgm:spPr>
      <dgm:t>
        <a:bodyPr/>
        <a:lstStyle/>
        <a:p>
          <a:r>
            <a:rPr lang="en-US" sz="3200" dirty="0" smtClean="0">
              <a:solidFill>
                <a:schemeClr val="tx1"/>
              </a:solidFill>
            </a:rPr>
            <a:t>Physical</a:t>
          </a:r>
          <a:endParaRPr lang="en-US" sz="3200" dirty="0">
            <a:solidFill>
              <a:schemeClr val="tx1"/>
            </a:solidFill>
          </a:endParaRPr>
        </a:p>
      </dgm:t>
    </dgm:pt>
    <dgm:pt modelId="{782182E1-3007-42C0-9332-F2F46FA958C7}" type="parTrans" cxnId="{17944BEC-33ED-45EF-BAB4-8CAAD56F050B}">
      <dgm:prSet/>
      <dgm:spPr/>
      <dgm:t>
        <a:bodyPr/>
        <a:lstStyle/>
        <a:p>
          <a:endParaRPr lang="en-US"/>
        </a:p>
      </dgm:t>
    </dgm:pt>
    <dgm:pt modelId="{622AC973-416B-459F-A79B-B7C0B657A436}" type="sibTrans" cxnId="{17944BEC-33ED-45EF-BAB4-8CAAD56F050B}">
      <dgm:prSet/>
      <dgm:spPr/>
      <dgm:t>
        <a:bodyPr/>
        <a:lstStyle/>
        <a:p>
          <a:endParaRPr lang="en-US"/>
        </a:p>
      </dgm:t>
    </dgm:pt>
    <dgm:pt modelId="{136500AF-8F65-4855-9337-607FB5A2E796}">
      <dgm:prSet phldrT="[Text]" custT="1"/>
      <dgm:spPr>
        <a:solidFill>
          <a:srgbClr val="00B0F0"/>
        </a:solidFill>
        <a:ln>
          <a:solidFill>
            <a:schemeClr val="tx1"/>
          </a:solidFill>
        </a:ln>
      </dgm:spPr>
      <dgm:t>
        <a:bodyPr/>
        <a:lstStyle/>
        <a:p>
          <a:r>
            <a:rPr lang="en-US" sz="3000" dirty="0" smtClean="0"/>
            <a:t>Tactile problems</a:t>
          </a:r>
          <a:endParaRPr lang="en-US" sz="3000" dirty="0"/>
        </a:p>
      </dgm:t>
    </dgm:pt>
    <dgm:pt modelId="{1B227F73-FAFB-426C-966F-6C73E63FCCC2}" type="parTrans" cxnId="{FA28F110-7F80-4DD2-90BF-F23D405180E3}">
      <dgm:prSet/>
      <dgm:spPr/>
      <dgm:t>
        <a:bodyPr/>
        <a:lstStyle/>
        <a:p>
          <a:endParaRPr lang="en-US"/>
        </a:p>
      </dgm:t>
    </dgm:pt>
    <dgm:pt modelId="{C384A9EA-C3D0-4673-BA90-34A38C1356BC}" type="sibTrans" cxnId="{FA28F110-7F80-4DD2-90BF-F23D405180E3}">
      <dgm:prSet/>
      <dgm:spPr/>
      <dgm:t>
        <a:bodyPr/>
        <a:lstStyle/>
        <a:p>
          <a:endParaRPr lang="en-US"/>
        </a:p>
      </dgm:t>
    </dgm:pt>
    <dgm:pt modelId="{1B38CF59-FDF1-4B13-BE7E-485947E48CED}">
      <dgm:prSet phldrT="[Text]" custT="1"/>
      <dgm:spPr>
        <a:solidFill>
          <a:srgbClr val="00B0F0"/>
        </a:solidFill>
        <a:ln>
          <a:solidFill>
            <a:schemeClr val="tx1"/>
          </a:solidFill>
        </a:ln>
      </dgm:spPr>
      <dgm:t>
        <a:bodyPr/>
        <a:lstStyle/>
        <a:p>
          <a:r>
            <a:rPr lang="en-US" sz="3000" dirty="0" smtClean="0"/>
            <a:t>Eye problems</a:t>
          </a:r>
          <a:endParaRPr lang="en-US" sz="3000" dirty="0"/>
        </a:p>
      </dgm:t>
    </dgm:pt>
    <dgm:pt modelId="{52D82CF8-23F5-4648-82E9-46529D1BAAA9}" type="parTrans" cxnId="{919857A2-609D-433E-92D4-A69D537794DF}">
      <dgm:prSet/>
      <dgm:spPr/>
      <dgm:t>
        <a:bodyPr/>
        <a:lstStyle/>
        <a:p>
          <a:endParaRPr lang="en-US"/>
        </a:p>
      </dgm:t>
    </dgm:pt>
    <dgm:pt modelId="{DCB93CC2-18A7-4502-8F5E-AC2051BC0130}" type="sibTrans" cxnId="{919857A2-609D-433E-92D4-A69D537794DF}">
      <dgm:prSet/>
      <dgm:spPr/>
      <dgm:t>
        <a:bodyPr/>
        <a:lstStyle/>
        <a:p>
          <a:endParaRPr lang="en-US"/>
        </a:p>
      </dgm:t>
    </dgm:pt>
    <dgm:pt modelId="{E8BB417F-7FC7-4D66-B515-4D956D912D05}">
      <dgm:prSet phldrT="[Text]" custT="1"/>
      <dgm:spPr>
        <a:solidFill>
          <a:srgbClr val="00B050"/>
        </a:solidFill>
        <a:ln>
          <a:solidFill>
            <a:schemeClr val="tx1"/>
          </a:solidFill>
        </a:ln>
      </dgm:spPr>
      <dgm:t>
        <a:bodyPr/>
        <a:lstStyle/>
        <a:p>
          <a:r>
            <a:rPr lang="en-US" sz="3200" dirty="0" smtClean="0"/>
            <a:t>Stress</a:t>
          </a:r>
          <a:endParaRPr lang="en-US" sz="3200" dirty="0"/>
        </a:p>
      </dgm:t>
    </dgm:pt>
    <dgm:pt modelId="{CCAF7F21-C107-4A9E-819E-FCB2D9C8E721}" type="parTrans" cxnId="{007DB6A9-C337-4F5A-9811-24474282B4A7}">
      <dgm:prSet/>
      <dgm:spPr/>
      <dgm:t>
        <a:bodyPr/>
        <a:lstStyle/>
        <a:p>
          <a:endParaRPr lang="en-US"/>
        </a:p>
      </dgm:t>
    </dgm:pt>
    <dgm:pt modelId="{F8C5CF4F-F55D-4F95-BD68-B0CC464AA915}" type="sibTrans" cxnId="{007DB6A9-C337-4F5A-9811-24474282B4A7}">
      <dgm:prSet/>
      <dgm:spPr/>
      <dgm:t>
        <a:bodyPr/>
        <a:lstStyle/>
        <a:p>
          <a:endParaRPr lang="en-US"/>
        </a:p>
      </dgm:t>
    </dgm:pt>
    <dgm:pt modelId="{1C72792F-6A67-45F5-9FE0-A40B56DCE093}">
      <dgm:prSet phldrT="[Text]" custT="1"/>
      <dgm:spPr>
        <a:solidFill>
          <a:srgbClr val="00B0F0"/>
        </a:solidFill>
        <a:ln>
          <a:solidFill>
            <a:schemeClr val="tx1"/>
          </a:solidFill>
        </a:ln>
      </dgm:spPr>
      <dgm:t>
        <a:bodyPr/>
        <a:lstStyle/>
        <a:p>
          <a:r>
            <a:rPr lang="en-US" sz="3000" dirty="0" smtClean="0"/>
            <a:t>Need to stay connected</a:t>
          </a:r>
          <a:endParaRPr lang="en-US" sz="3000" dirty="0"/>
        </a:p>
      </dgm:t>
    </dgm:pt>
    <dgm:pt modelId="{24E8EE5F-FD65-46F0-B99A-B55114561E02}" type="parTrans" cxnId="{4D8E652E-E89F-4585-B00C-B8592B1037DA}">
      <dgm:prSet/>
      <dgm:spPr/>
      <dgm:t>
        <a:bodyPr/>
        <a:lstStyle/>
        <a:p>
          <a:endParaRPr lang="en-US"/>
        </a:p>
      </dgm:t>
    </dgm:pt>
    <dgm:pt modelId="{E811ADC3-720F-4900-A257-A7CE737B73D1}" type="sibTrans" cxnId="{4D8E652E-E89F-4585-B00C-B8592B1037DA}">
      <dgm:prSet/>
      <dgm:spPr/>
      <dgm:t>
        <a:bodyPr/>
        <a:lstStyle/>
        <a:p>
          <a:endParaRPr lang="en-US"/>
        </a:p>
      </dgm:t>
    </dgm:pt>
    <dgm:pt modelId="{4BD2F82F-5FED-472F-B44D-E88651E20191}">
      <dgm:prSet phldrT="[Text]" custT="1"/>
      <dgm:spPr>
        <a:solidFill>
          <a:srgbClr val="00B050"/>
        </a:solidFill>
        <a:ln>
          <a:solidFill>
            <a:schemeClr val="tx1"/>
          </a:solidFill>
        </a:ln>
      </dgm:spPr>
      <dgm:t>
        <a:bodyPr/>
        <a:lstStyle/>
        <a:p>
          <a:r>
            <a:rPr lang="en-US" sz="3200" dirty="0" smtClean="0"/>
            <a:t>Anxiety</a:t>
          </a:r>
          <a:endParaRPr lang="en-US" sz="3200" dirty="0"/>
        </a:p>
      </dgm:t>
    </dgm:pt>
    <dgm:pt modelId="{2360949E-E5FC-4870-9B52-D0892EB5D014}" type="parTrans" cxnId="{2E38D102-142A-4865-95D6-5C6B99B8F93A}">
      <dgm:prSet/>
      <dgm:spPr/>
      <dgm:t>
        <a:bodyPr/>
        <a:lstStyle/>
        <a:p>
          <a:endParaRPr lang="en-US"/>
        </a:p>
      </dgm:t>
    </dgm:pt>
    <dgm:pt modelId="{80DDC29F-3B06-44FF-B2B0-4DF88B8204F3}" type="sibTrans" cxnId="{2E38D102-142A-4865-95D6-5C6B99B8F93A}">
      <dgm:prSet/>
      <dgm:spPr/>
      <dgm:t>
        <a:bodyPr/>
        <a:lstStyle/>
        <a:p>
          <a:endParaRPr lang="en-US"/>
        </a:p>
      </dgm:t>
    </dgm:pt>
    <dgm:pt modelId="{58BF9EC6-13A5-4B5A-947E-91699D12CBE8}">
      <dgm:prSet phldrT="[Text]" custT="1"/>
      <dgm:spPr>
        <a:solidFill>
          <a:srgbClr val="00B0F0"/>
        </a:solidFill>
        <a:ln>
          <a:solidFill>
            <a:schemeClr val="tx1"/>
          </a:solidFill>
        </a:ln>
      </dgm:spPr>
      <dgm:t>
        <a:bodyPr/>
        <a:lstStyle/>
        <a:p>
          <a:r>
            <a:rPr lang="en-US" sz="3000" b="0" i="0" u="none" dirty="0" smtClean="0"/>
            <a:t>“</a:t>
          </a:r>
          <a:r>
            <a:rPr lang="en-US" sz="3000" b="0" i="0" u="none" dirty="0" err="1" smtClean="0"/>
            <a:t>Textiexity</a:t>
          </a:r>
          <a:r>
            <a:rPr lang="en-US" sz="3000" b="0" i="0" u="none" dirty="0" smtClean="0"/>
            <a:t>”</a:t>
          </a:r>
          <a:endParaRPr lang="en-US" sz="3000" dirty="0"/>
        </a:p>
      </dgm:t>
    </dgm:pt>
    <dgm:pt modelId="{CF03D8A5-9C16-45AE-91E7-A72EC30FC22C}" type="parTrans" cxnId="{9FF4B8CC-44A4-4D4C-A16A-8A4FE1CF812B}">
      <dgm:prSet/>
      <dgm:spPr/>
      <dgm:t>
        <a:bodyPr/>
        <a:lstStyle/>
        <a:p>
          <a:endParaRPr lang="en-US"/>
        </a:p>
      </dgm:t>
    </dgm:pt>
    <dgm:pt modelId="{C6749E75-6B85-46AA-8002-B5CC5503E12E}" type="sibTrans" cxnId="{9FF4B8CC-44A4-4D4C-A16A-8A4FE1CF812B}">
      <dgm:prSet/>
      <dgm:spPr/>
      <dgm:t>
        <a:bodyPr/>
        <a:lstStyle/>
        <a:p>
          <a:endParaRPr lang="en-US"/>
        </a:p>
      </dgm:t>
    </dgm:pt>
    <dgm:pt modelId="{916A0222-CEAD-4F15-8882-4DEE23849443}">
      <dgm:prSet phldrT="[Text]" custT="1"/>
      <dgm:spPr>
        <a:solidFill>
          <a:srgbClr val="00B0F0"/>
        </a:solidFill>
        <a:ln>
          <a:solidFill>
            <a:schemeClr val="tx1"/>
          </a:solidFill>
        </a:ln>
      </dgm:spPr>
      <dgm:t>
        <a:bodyPr/>
        <a:lstStyle/>
        <a:p>
          <a:r>
            <a:rPr lang="en-US" sz="2400" dirty="0" smtClean="0"/>
            <a:t>“Anxiety of receiving and responding to texts immediately”</a:t>
          </a:r>
          <a:endParaRPr lang="en-US" sz="2400" dirty="0"/>
        </a:p>
      </dgm:t>
    </dgm:pt>
    <dgm:pt modelId="{EFA6DEC8-DB3D-40F5-B4D2-9C34C6399729}" type="parTrans" cxnId="{64894CB6-BDD1-4217-BE6C-5E9E44E48FA5}">
      <dgm:prSet/>
      <dgm:spPr/>
      <dgm:t>
        <a:bodyPr/>
        <a:lstStyle/>
        <a:p>
          <a:endParaRPr lang="en-US"/>
        </a:p>
      </dgm:t>
    </dgm:pt>
    <dgm:pt modelId="{216194B3-B658-4AD8-BC83-C87AFDE366C2}" type="sibTrans" cxnId="{64894CB6-BDD1-4217-BE6C-5E9E44E48FA5}">
      <dgm:prSet/>
      <dgm:spPr/>
      <dgm:t>
        <a:bodyPr/>
        <a:lstStyle/>
        <a:p>
          <a:endParaRPr lang="en-US"/>
        </a:p>
      </dgm:t>
    </dgm:pt>
    <dgm:pt modelId="{DB5EE31D-A4A2-4D5A-9BA5-94763FD88391}">
      <dgm:prSet phldrT="[Text]" custT="1"/>
      <dgm:spPr>
        <a:solidFill>
          <a:srgbClr val="00B050"/>
        </a:solidFill>
        <a:ln>
          <a:solidFill>
            <a:schemeClr val="tx1"/>
          </a:solidFill>
        </a:ln>
      </dgm:spPr>
      <dgm:t>
        <a:bodyPr/>
        <a:lstStyle/>
        <a:p>
          <a:r>
            <a:rPr lang="en-US" sz="3200" dirty="0" smtClean="0"/>
            <a:t>Depression</a:t>
          </a:r>
          <a:endParaRPr lang="en-US" sz="3200" dirty="0"/>
        </a:p>
      </dgm:t>
    </dgm:pt>
    <dgm:pt modelId="{1EB7C1FE-0BA2-416A-8216-6954FE55C820}" type="parTrans" cxnId="{F608B44A-321C-495E-865C-88762734B59C}">
      <dgm:prSet/>
      <dgm:spPr/>
      <dgm:t>
        <a:bodyPr/>
        <a:lstStyle/>
        <a:p>
          <a:endParaRPr lang="en-US"/>
        </a:p>
      </dgm:t>
    </dgm:pt>
    <dgm:pt modelId="{B2E53209-1C4E-422D-B9B9-5EB9892657D8}" type="sibTrans" cxnId="{F608B44A-321C-495E-865C-88762734B59C}">
      <dgm:prSet/>
      <dgm:spPr/>
      <dgm:t>
        <a:bodyPr/>
        <a:lstStyle/>
        <a:p>
          <a:endParaRPr lang="en-US"/>
        </a:p>
      </dgm:t>
    </dgm:pt>
    <dgm:pt modelId="{5AA9C4C2-B95C-45BF-9ED3-216A486D516B}">
      <dgm:prSet phldrT="[Text]" custT="1"/>
      <dgm:spPr>
        <a:solidFill>
          <a:srgbClr val="00B0F0"/>
        </a:solidFill>
        <a:ln>
          <a:solidFill>
            <a:schemeClr val="tx1"/>
          </a:solidFill>
        </a:ln>
      </dgm:spPr>
      <dgm:t>
        <a:bodyPr/>
        <a:lstStyle/>
        <a:p>
          <a:r>
            <a:rPr lang="en-US" sz="3000" dirty="0" smtClean="0"/>
            <a:t>Stems from overuse</a:t>
          </a:r>
          <a:endParaRPr lang="en-US" sz="3000" dirty="0"/>
        </a:p>
      </dgm:t>
    </dgm:pt>
    <dgm:pt modelId="{375CFD8F-4F40-49C7-B4B5-4956E80CF989}" type="parTrans" cxnId="{D86C0077-300F-4217-BAC2-FF6B6B0B1B54}">
      <dgm:prSet/>
      <dgm:spPr/>
      <dgm:t>
        <a:bodyPr/>
        <a:lstStyle/>
        <a:p>
          <a:endParaRPr lang="en-US"/>
        </a:p>
      </dgm:t>
    </dgm:pt>
    <dgm:pt modelId="{E198FFC5-7522-4801-9CE4-78966820612D}" type="sibTrans" cxnId="{D86C0077-300F-4217-BAC2-FF6B6B0B1B54}">
      <dgm:prSet/>
      <dgm:spPr/>
      <dgm:t>
        <a:bodyPr/>
        <a:lstStyle/>
        <a:p>
          <a:endParaRPr lang="en-US"/>
        </a:p>
      </dgm:t>
    </dgm:pt>
    <dgm:pt modelId="{8B9CE8B7-38E4-4374-8ED0-D457CC882D9A}" type="pres">
      <dgm:prSet presAssocID="{8589E8BA-8243-44F3-B60E-84CED82E5551}" presName="hierChild1" presStyleCnt="0">
        <dgm:presLayoutVars>
          <dgm:orgChart val="1"/>
          <dgm:chPref val="1"/>
          <dgm:dir/>
          <dgm:animOne val="branch"/>
          <dgm:animLvl val="lvl"/>
          <dgm:resizeHandles/>
        </dgm:presLayoutVars>
      </dgm:prSet>
      <dgm:spPr/>
      <dgm:t>
        <a:bodyPr/>
        <a:lstStyle/>
        <a:p>
          <a:endParaRPr lang="en-US"/>
        </a:p>
      </dgm:t>
    </dgm:pt>
    <dgm:pt modelId="{88220A59-BA24-444E-8E64-766DA6B03165}" type="pres">
      <dgm:prSet presAssocID="{EC047BCB-6B07-40EC-BD42-012E7096962B}" presName="hierRoot1" presStyleCnt="0">
        <dgm:presLayoutVars>
          <dgm:hierBranch val="init"/>
        </dgm:presLayoutVars>
      </dgm:prSet>
      <dgm:spPr/>
    </dgm:pt>
    <dgm:pt modelId="{E7C01AC0-D00B-4E5C-AB43-8B334B1C3797}" type="pres">
      <dgm:prSet presAssocID="{EC047BCB-6B07-40EC-BD42-012E7096962B}" presName="rootComposite1" presStyleCnt="0"/>
      <dgm:spPr/>
    </dgm:pt>
    <dgm:pt modelId="{C946EB98-DDA2-48F4-BD2C-320750F13924}" type="pres">
      <dgm:prSet presAssocID="{EC047BCB-6B07-40EC-BD42-012E7096962B}" presName="rootText1" presStyleLbl="node0" presStyleIdx="0" presStyleCnt="1" custScaleX="329708">
        <dgm:presLayoutVars>
          <dgm:chPref val="3"/>
        </dgm:presLayoutVars>
      </dgm:prSet>
      <dgm:spPr/>
      <dgm:t>
        <a:bodyPr/>
        <a:lstStyle/>
        <a:p>
          <a:endParaRPr lang="en-US"/>
        </a:p>
      </dgm:t>
    </dgm:pt>
    <dgm:pt modelId="{E870CA27-2F86-482E-A0F8-E9B0C9452F68}" type="pres">
      <dgm:prSet presAssocID="{EC047BCB-6B07-40EC-BD42-012E7096962B}" presName="rootConnector1" presStyleLbl="node1" presStyleIdx="0" presStyleCnt="0"/>
      <dgm:spPr/>
      <dgm:t>
        <a:bodyPr/>
        <a:lstStyle/>
        <a:p>
          <a:endParaRPr lang="en-US"/>
        </a:p>
      </dgm:t>
    </dgm:pt>
    <dgm:pt modelId="{A4D83617-DF5C-4327-80B6-242FFA82F767}" type="pres">
      <dgm:prSet presAssocID="{EC047BCB-6B07-40EC-BD42-012E7096962B}" presName="hierChild2" presStyleCnt="0"/>
      <dgm:spPr/>
    </dgm:pt>
    <dgm:pt modelId="{96D768B9-D66C-49C9-A452-C14B69CA3131}" type="pres">
      <dgm:prSet presAssocID="{782182E1-3007-42C0-9332-F2F46FA958C7}" presName="Name37" presStyleLbl="parChTrans1D2" presStyleIdx="0" presStyleCnt="4"/>
      <dgm:spPr/>
      <dgm:t>
        <a:bodyPr/>
        <a:lstStyle/>
        <a:p>
          <a:endParaRPr lang="en-US"/>
        </a:p>
      </dgm:t>
    </dgm:pt>
    <dgm:pt modelId="{15EDA1F4-A379-4357-813A-DFE3DBE300E5}" type="pres">
      <dgm:prSet presAssocID="{67446DC9-03D5-4DA2-A9E0-FF4D93C78F49}" presName="hierRoot2" presStyleCnt="0">
        <dgm:presLayoutVars>
          <dgm:hierBranch val="init"/>
        </dgm:presLayoutVars>
      </dgm:prSet>
      <dgm:spPr/>
    </dgm:pt>
    <dgm:pt modelId="{80E03914-D29A-49FF-AFB0-6DE9D01EEE96}" type="pres">
      <dgm:prSet presAssocID="{67446DC9-03D5-4DA2-A9E0-FF4D93C78F49}" presName="rootComposite" presStyleCnt="0"/>
      <dgm:spPr/>
    </dgm:pt>
    <dgm:pt modelId="{DE46D1C4-F843-4DE3-9A40-5C1DC3391F27}" type="pres">
      <dgm:prSet presAssocID="{67446DC9-03D5-4DA2-A9E0-FF4D93C78F49}" presName="rootText" presStyleLbl="node2" presStyleIdx="0" presStyleCnt="4" custScaleY="82177" custLinFactNeighborX="14781" custLinFactNeighborY="-896">
        <dgm:presLayoutVars>
          <dgm:chPref val="3"/>
        </dgm:presLayoutVars>
      </dgm:prSet>
      <dgm:spPr/>
      <dgm:t>
        <a:bodyPr/>
        <a:lstStyle/>
        <a:p>
          <a:endParaRPr lang="en-US"/>
        </a:p>
      </dgm:t>
    </dgm:pt>
    <dgm:pt modelId="{97E994CC-E0DD-403A-82D7-B24E2AB93124}" type="pres">
      <dgm:prSet presAssocID="{67446DC9-03D5-4DA2-A9E0-FF4D93C78F49}" presName="rootConnector" presStyleLbl="node2" presStyleIdx="0" presStyleCnt="4"/>
      <dgm:spPr/>
      <dgm:t>
        <a:bodyPr/>
        <a:lstStyle/>
        <a:p>
          <a:endParaRPr lang="en-US"/>
        </a:p>
      </dgm:t>
    </dgm:pt>
    <dgm:pt modelId="{7C1B7A8C-37E5-4706-BBD9-AF32F26DA34D}" type="pres">
      <dgm:prSet presAssocID="{67446DC9-03D5-4DA2-A9E0-FF4D93C78F49}" presName="hierChild4" presStyleCnt="0"/>
      <dgm:spPr/>
    </dgm:pt>
    <dgm:pt modelId="{234B3A87-8A14-45C2-B862-4D60532F0476}" type="pres">
      <dgm:prSet presAssocID="{1B227F73-FAFB-426C-966F-6C73E63FCCC2}" presName="Name37" presStyleLbl="parChTrans1D3" presStyleIdx="0" presStyleCnt="5"/>
      <dgm:spPr/>
      <dgm:t>
        <a:bodyPr/>
        <a:lstStyle/>
        <a:p>
          <a:endParaRPr lang="en-US"/>
        </a:p>
      </dgm:t>
    </dgm:pt>
    <dgm:pt modelId="{295EA5B9-8916-48F2-A94C-A3857D80D89E}" type="pres">
      <dgm:prSet presAssocID="{136500AF-8F65-4855-9337-607FB5A2E796}" presName="hierRoot2" presStyleCnt="0">
        <dgm:presLayoutVars>
          <dgm:hierBranch val="init"/>
        </dgm:presLayoutVars>
      </dgm:prSet>
      <dgm:spPr/>
    </dgm:pt>
    <dgm:pt modelId="{CE060BD9-43E5-4DDE-95A0-AFAF29CD3E14}" type="pres">
      <dgm:prSet presAssocID="{136500AF-8F65-4855-9337-607FB5A2E796}" presName="rootComposite" presStyleCnt="0"/>
      <dgm:spPr/>
    </dgm:pt>
    <dgm:pt modelId="{183622C5-828C-45C8-AA32-4378E75EFA90}" type="pres">
      <dgm:prSet presAssocID="{136500AF-8F65-4855-9337-607FB5A2E796}" presName="rootText" presStyleLbl="node3" presStyleIdx="0" presStyleCnt="5" custScaleY="71905">
        <dgm:presLayoutVars>
          <dgm:chPref val="3"/>
        </dgm:presLayoutVars>
      </dgm:prSet>
      <dgm:spPr/>
      <dgm:t>
        <a:bodyPr/>
        <a:lstStyle/>
        <a:p>
          <a:endParaRPr lang="en-US"/>
        </a:p>
      </dgm:t>
    </dgm:pt>
    <dgm:pt modelId="{E18152C5-A496-4EFD-B7D4-1FA4F9E2A6C4}" type="pres">
      <dgm:prSet presAssocID="{136500AF-8F65-4855-9337-607FB5A2E796}" presName="rootConnector" presStyleLbl="node3" presStyleIdx="0" presStyleCnt="5"/>
      <dgm:spPr/>
      <dgm:t>
        <a:bodyPr/>
        <a:lstStyle/>
        <a:p>
          <a:endParaRPr lang="en-US"/>
        </a:p>
      </dgm:t>
    </dgm:pt>
    <dgm:pt modelId="{A7C84015-9AF1-43BC-A8FD-6F0AA0902FF6}" type="pres">
      <dgm:prSet presAssocID="{136500AF-8F65-4855-9337-607FB5A2E796}" presName="hierChild4" presStyleCnt="0"/>
      <dgm:spPr/>
    </dgm:pt>
    <dgm:pt modelId="{DAF96580-D60F-4D88-8735-7C9A6AEA0DB4}" type="pres">
      <dgm:prSet presAssocID="{136500AF-8F65-4855-9337-607FB5A2E796}" presName="hierChild5" presStyleCnt="0"/>
      <dgm:spPr/>
    </dgm:pt>
    <dgm:pt modelId="{2C515A8C-9DCB-4D5B-A8B1-71AF3128203E}" type="pres">
      <dgm:prSet presAssocID="{52D82CF8-23F5-4648-82E9-46529D1BAAA9}" presName="Name37" presStyleLbl="parChTrans1D3" presStyleIdx="1" presStyleCnt="5"/>
      <dgm:spPr/>
      <dgm:t>
        <a:bodyPr/>
        <a:lstStyle/>
        <a:p>
          <a:endParaRPr lang="en-US"/>
        </a:p>
      </dgm:t>
    </dgm:pt>
    <dgm:pt modelId="{CECC667F-9314-4A5D-A36A-3807563F94DF}" type="pres">
      <dgm:prSet presAssocID="{1B38CF59-FDF1-4B13-BE7E-485947E48CED}" presName="hierRoot2" presStyleCnt="0">
        <dgm:presLayoutVars>
          <dgm:hierBranch val="init"/>
        </dgm:presLayoutVars>
      </dgm:prSet>
      <dgm:spPr/>
    </dgm:pt>
    <dgm:pt modelId="{B04F65B1-2016-419B-89F4-E04C56729E45}" type="pres">
      <dgm:prSet presAssocID="{1B38CF59-FDF1-4B13-BE7E-485947E48CED}" presName="rootComposite" presStyleCnt="0"/>
      <dgm:spPr/>
    </dgm:pt>
    <dgm:pt modelId="{369E8BC5-8DE3-40EC-94BE-913FF71FD9C4}" type="pres">
      <dgm:prSet presAssocID="{1B38CF59-FDF1-4B13-BE7E-485947E48CED}" presName="rootText" presStyleLbl="node3" presStyleIdx="1" presStyleCnt="5" custScaleY="71905">
        <dgm:presLayoutVars>
          <dgm:chPref val="3"/>
        </dgm:presLayoutVars>
      </dgm:prSet>
      <dgm:spPr/>
      <dgm:t>
        <a:bodyPr/>
        <a:lstStyle/>
        <a:p>
          <a:endParaRPr lang="en-US"/>
        </a:p>
      </dgm:t>
    </dgm:pt>
    <dgm:pt modelId="{624EC55B-225C-4ED6-86AE-8F1F019DF189}" type="pres">
      <dgm:prSet presAssocID="{1B38CF59-FDF1-4B13-BE7E-485947E48CED}" presName="rootConnector" presStyleLbl="node3" presStyleIdx="1" presStyleCnt="5"/>
      <dgm:spPr/>
      <dgm:t>
        <a:bodyPr/>
        <a:lstStyle/>
        <a:p>
          <a:endParaRPr lang="en-US"/>
        </a:p>
      </dgm:t>
    </dgm:pt>
    <dgm:pt modelId="{3FF0D968-974C-4FEC-A825-F953305C944E}" type="pres">
      <dgm:prSet presAssocID="{1B38CF59-FDF1-4B13-BE7E-485947E48CED}" presName="hierChild4" presStyleCnt="0"/>
      <dgm:spPr/>
    </dgm:pt>
    <dgm:pt modelId="{A74F290D-C1B4-4EF3-964D-786D613D3C89}" type="pres">
      <dgm:prSet presAssocID="{1B38CF59-FDF1-4B13-BE7E-485947E48CED}" presName="hierChild5" presStyleCnt="0"/>
      <dgm:spPr/>
    </dgm:pt>
    <dgm:pt modelId="{7F2E9F8B-EF75-47A6-B44F-7C577B634D1B}" type="pres">
      <dgm:prSet presAssocID="{67446DC9-03D5-4DA2-A9E0-FF4D93C78F49}" presName="hierChild5" presStyleCnt="0"/>
      <dgm:spPr/>
    </dgm:pt>
    <dgm:pt modelId="{5FD493D1-5C8B-4937-8D37-447EF48DAD33}" type="pres">
      <dgm:prSet presAssocID="{CCAF7F21-C107-4A9E-819E-FCB2D9C8E721}" presName="Name37" presStyleLbl="parChTrans1D2" presStyleIdx="1" presStyleCnt="4"/>
      <dgm:spPr/>
      <dgm:t>
        <a:bodyPr/>
        <a:lstStyle/>
        <a:p>
          <a:endParaRPr lang="en-US"/>
        </a:p>
      </dgm:t>
    </dgm:pt>
    <dgm:pt modelId="{87AD97CC-965A-4F1E-8707-FA1151ABB20B}" type="pres">
      <dgm:prSet presAssocID="{E8BB417F-7FC7-4D66-B515-4D956D912D05}" presName="hierRoot2" presStyleCnt="0">
        <dgm:presLayoutVars>
          <dgm:hierBranch val="init"/>
        </dgm:presLayoutVars>
      </dgm:prSet>
      <dgm:spPr/>
    </dgm:pt>
    <dgm:pt modelId="{C4A150CD-BF00-4388-86F5-353EE44C585A}" type="pres">
      <dgm:prSet presAssocID="{E8BB417F-7FC7-4D66-B515-4D956D912D05}" presName="rootComposite" presStyleCnt="0"/>
      <dgm:spPr/>
    </dgm:pt>
    <dgm:pt modelId="{AFF6DD70-7693-4BA2-B246-F50703C36362}" type="pres">
      <dgm:prSet presAssocID="{E8BB417F-7FC7-4D66-B515-4D956D912D05}" presName="rootText" presStyleLbl="node2" presStyleIdx="1" presStyleCnt="4" custScaleY="82177" custLinFactNeighborX="12451" custLinFactNeighborY="-1792">
        <dgm:presLayoutVars>
          <dgm:chPref val="3"/>
        </dgm:presLayoutVars>
      </dgm:prSet>
      <dgm:spPr/>
      <dgm:t>
        <a:bodyPr/>
        <a:lstStyle/>
        <a:p>
          <a:endParaRPr lang="en-US"/>
        </a:p>
      </dgm:t>
    </dgm:pt>
    <dgm:pt modelId="{720EE8FC-0847-475C-BD7A-C65F9D1943F4}" type="pres">
      <dgm:prSet presAssocID="{E8BB417F-7FC7-4D66-B515-4D956D912D05}" presName="rootConnector" presStyleLbl="node2" presStyleIdx="1" presStyleCnt="4"/>
      <dgm:spPr/>
      <dgm:t>
        <a:bodyPr/>
        <a:lstStyle/>
        <a:p>
          <a:endParaRPr lang="en-US"/>
        </a:p>
      </dgm:t>
    </dgm:pt>
    <dgm:pt modelId="{94AE5D60-BFA0-48C5-A4C3-1403683F4C36}" type="pres">
      <dgm:prSet presAssocID="{E8BB417F-7FC7-4D66-B515-4D956D912D05}" presName="hierChild4" presStyleCnt="0"/>
      <dgm:spPr/>
    </dgm:pt>
    <dgm:pt modelId="{23ECA874-FDCB-4260-80AB-ECD894D5B6C3}" type="pres">
      <dgm:prSet presAssocID="{24E8EE5F-FD65-46F0-B99A-B55114561E02}" presName="Name37" presStyleLbl="parChTrans1D3" presStyleIdx="2" presStyleCnt="5"/>
      <dgm:spPr/>
      <dgm:t>
        <a:bodyPr/>
        <a:lstStyle/>
        <a:p>
          <a:endParaRPr lang="en-US"/>
        </a:p>
      </dgm:t>
    </dgm:pt>
    <dgm:pt modelId="{0CDEA5E7-4FCA-4B2B-8234-2A3B6C5ED00B}" type="pres">
      <dgm:prSet presAssocID="{1C72792F-6A67-45F5-9FE0-A40B56DCE093}" presName="hierRoot2" presStyleCnt="0">
        <dgm:presLayoutVars>
          <dgm:hierBranch val="init"/>
        </dgm:presLayoutVars>
      </dgm:prSet>
      <dgm:spPr/>
    </dgm:pt>
    <dgm:pt modelId="{1A0B1142-0CA2-4698-91E4-AE47D66173E7}" type="pres">
      <dgm:prSet presAssocID="{1C72792F-6A67-45F5-9FE0-A40B56DCE093}" presName="rootComposite" presStyleCnt="0"/>
      <dgm:spPr/>
    </dgm:pt>
    <dgm:pt modelId="{029377D1-7C56-481D-93DE-8F8FDBCDA8BD}" type="pres">
      <dgm:prSet presAssocID="{1C72792F-6A67-45F5-9FE0-A40B56DCE093}" presName="rootText" presStyleLbl="node3" presStyleIdx="2" presStyleCnt="5" custScaleY="71905">
        <dgm:presLayoutVars>
          <dgm:chPref val="3"/>
        </dgm:presLayoutVars>
      </dgm:prSet>
      <dgm:spPr/>
      <dgm:t>
        <a:bodyPr/>
        <a:lstStyle/>
        <a:p>
          <a:endParaRPr lang="en-US"/>
        </a:p>
      </dgm:t>
    </dgm:pt>
    <dgm:pt modelId="{27985165-1D29-4FE9-B741-2103B81F1C96}" type="pres">
      <dgm:prSet presAssocID="{1C72792F-6A67-45F5-9FE0-A40B56DCE093}" presName="rootConnector" presStyleLbl="node3" presStyleIdx="2" presStyleCnt="5"/>
      <dgm:spPr/>
      <dgm:t>
        <a:bodyPr/>
        <a:lstStyle/>
        <a:p>
          <a:endParaRPr lang="en-US"/>
        </a:p>
      </dgm:t>
    </dgm:pt>
    <dgm:pt modelId="{10614E33-DFC4-4866-A9AD-1F06E8FB11A9}" type="pres">
      <dgm:prSet presAssocID="{1C72792F-6A67-45F5-9FE0-A40B56DCE093}" presName="hierChild4" presStyleCnt="0"/>
      <dgm:spPr/>
    </dgm:pt>
    <dgm:pt modelId="{582FE5E6-64BB-417D-922E-A26D386D1F10}" type="pres">
      <dgm:prSet presAssocID="{1C72792F-6A67-45F5-9FE0-A40B56DCE093}" presName="hierChild5" presStyleCnt="0"/>
      <dgm:spPr/>
    </dgm:pt>
    <dgm:pt modelId="{21239338-B636-4219-B3F2-4902A12F56C8}" type="pres">
      <dgm:prSet presAssocID="{E8BB417F-7FC7-4D66-B515-4D956D912D05}" presName="hierChild5" presStyleCnt="0"/>
      <dgm:spPr/>
    </dgm:pt>
    <dgm:pt modelId="{9DE732F8-6466-4D73-9A19-1B61F1697821}" type="pres">
      <dgm:prSet presAssocID="{2360949E-E5FC-4870-9B52-D0892EB5D014}" presName="Name37" presStyleLbl="parChTrans1D2" presStyleIdx="2" presStyleCnt="4"/>
      <dgm:spPr/>
      <dgm:t>
        <a:bodyPr/>
        <a:lstStyle/>
        <a:p>
          <a:endParaRPr lang="en-US"/>
        </a:p>
      </dgm:t>
    </dgm:pt>
    <dgm:pt modelId="{2528E331-67FD-47AB-AA1D-F3D45D19FEC0}" type="pres">
      <dgm:prSet presAssocID="{4BD2F82F-5FED-472F-B44D-E88651E20191}" presName="hierRoot2" presStyleCnt="0">
        <dgm:presLayoutVars>
          <dgm:hierBranch val="init"/>
        </dgm:presLayoutVars>
      </dgm:prSet>
      <dgm:spPr/>
    </dgm:pt>
    <dgm:pt modelId="{D6BBFE8E-1BA4-456B-9C97-52B5C8E7D71F}" type="pres">
      <dgm:prSet presAssocID="{4BD2F82F-5FED-472F-B44D-E88651E20191}" presName="rootComposite" presStyleCnt="0"/>
      <dgm:spPr/>
    </dgm:pt>
    <dgm:pt modelId="{1BB26449-2872-4285-9F78-033EF7FEB108}" type="pres">
      <dgm:prSet presAssocID="{4BD2F82F-5FED-472F-B44D-E88651E20191}" presName="rootText" presStyleLbl="node2" presStyleIdx="2" presStyleCnt="4" custScaleY="82177">
        <dgm:presLayoutVars>
          <dgm:chPref val="3"/>
        </dgm:presLayoutVars>
      </dgm:prSet>
      <dgm:spPr/>
      <dgm:t>
        <a:bodyPr/>
        <a:lstStyle/>
        <a:p>
          <a:endParaRPr lang="en-US"/>
        </a:p>
      </dgm:t>
    </dgm:pt>
    <dgm:pt modelId="{E757303C-C5CF-4F9E-8AD6-8BD7C112F017}" type="pres">
      <dgm:prSet presAssocID="{4BD2F82F-5FED-472F-B44D-E88651E20191}" presName="rootConnector" presStyleLbl="node2" presStyleIdx="2" presStyleCnt="4"/>
      <dgm:spPr/>
      <dgm:t>
        <a:bodyPr/>
        <a:lstStyle/>
        <a:p>
          <a:endParaRPr lang="en-US"/>
        </a:p>
      </dgm:t>
    </dgm:pt>
    <dgm:pt modelId="{CB3F598B-E165-4AA1-8337-DB7624A7A344}" type="pres">
      <dgm:prSet presAssocID="{4BD2F82F-5FED-472F-B44D-E88651E20191}" presName="hierChild4" presStyleCnt="0"/>
      <dgm:spPr/>
    </dgm:pt>
    <dgm:pt modelId="{919138D0-A2D4-4144-B469-D04792D28AC1}" type="pres">
      <dgm:prSet presAssocID="{CF03D8A5-9C16-45AE-91E7-A72EC30FC22C}" presName="Name37" presStyleLbl="parChTrans1D3" presStyleIdx="3" presStyleCnt="5"/>
      <dgm:spPr/>
      <dgm:t>
        <a:bodyPr/>
        <a:lstStyle/>
        <a:p>
          <a:endParaRPr lang="en-US"/>
        </a:p>
      </dgm:t>
    </dgm:pt>
    <dgm:pt modelId="{188392FB-C2BA-42E1-A1B9-045F1C195D78}" type="pres">
      <dgm:prSet presAssocID="{58BF9EC6-13A5-4B5A-947E-91699D12CBE8}" presName="hierRoot2" presStyleCnt="0">
        <dgm:presLayoutVars>
          <dgm:hierBranch val="init"/>
        </dgm:presLayoutVars>
      </dgm:prSet>
      <dgm:spPr/>
    </dgm:pt>
    <dgm:pt modelId="{1C34C424-216D-46D0-83D8-DCAA612872C9}" type="pres">
      <dgm:prSet presAssocID="{58BF9EC6-13A5-4B5A-947E-91699D12CBE8}" presName="rootComposite" presStyleCnt="0"/>
      <dgm:spPr/>
    </dgm:pt>
    <dgm:pt modelId="{0A40EE6F-AB13-4304-8CEE-FAB31AF1E664}" type="pres">
      <dgm:prSet presAssocID="{58BF9EC6-13A5-4B5A-947E-91699D12CBE8}" presName="rootText" presStyleLbl="node3" presStyleIdx="3" presStyleCnt="5" custScaleY="71905">
        <dgm:presLayoutVars>
          <dgm:chPref val="3"/>
        </dgm:presLayoutVars>
      </dgm:prSet>
      <dgm:spPr/>
      <dgm:t>
        <a:bodyPr/>
        <a:lstStyle/>
        <a:p>
          <a:endParaRPr lang="en-US"/>
        </a:p>
      </dgm:t>
    </dgm:pt>
    <dgm:pt modelId="{E9FDABE4-59FC-41B8-AF50-877AA5DC397A}" type="pres">
      <dgm:prSet presAssocID="{58BF9EC6-13A5-4B5A-947E-91699D12CBE8}" presName="rootConnector" presStyleLbl="node3" presStyleIdx="3" presStyleCnt="5"/>
      <dgm:spPr/>
      <dgm:t>
        <a:bodyPr/>
        <a:lstStyle/>
        <a:p>
          <a:endParaRPr lang="en-US"/>
        </a:p>
      </dgm:t>
    </dgm:pt>
    <dgm:pt modelId="{4578166E-E470-4E7F-8016-9414826845F9}" type="pres">
      <dgm:prSet presAssocID="{58BF9EC6-13A5-4B5A-947E-91699D12CBE8}" presName="hierChild4" presStyleCnt="0"/>
      <dgm:spPr/>
    </dgm:pt>
    <dgm:pt modelId="{34847C3F-BA79-4047-8D83-E44219EEC8AF}" type="pres">
      <dgm:prSet presAssocID="{EFA6DEC8-DB3D-40F5-B4D2-9C34C6399729}" presName="Name37" presStyleLbl="parChTrans1D4" presStyleIdx="0" presStyleCnt="1"/>
      <dgm:spPr/>
      <dgm:t>
        <a:bodyPr/>
        <a:lstStyle/>
        <a:p>
          <a:endParaRPr lang="en-US"/>
        </a:p>
      </dgm:t>
    </dgm:pt>
    <dgm:pt modelId="{D0B51ADF-3B26-4EC5-BF4D-C7B12D1A21BD}" type="pres">
      <dgm:prSet presAssocID="{916A0222-CEAD-4F15-8882-4DEE23849443}" presName="hierRoot2" presStyleCnt="0">
        <dgm:presLayoutVars>
          <dgm:hierBranch val="init"/>
        </dgm:presLayoutVars>
      </dgm:prSet>
      <dgm:spPr/>
    </dgm:pt>
    <dgm:pt modelId="{A9925B93-11A8-4682-B945-9B82E881A3EE}" type="pres">
      <dgm:prSet presAssocID="{916A0222-CEAD-4F15-8882-4DEE23849443}" presName="rootComposite" presStyleCnt="0"/>
      <dgm:spPr/>
    </dgm:pt>
    <dgm:pt modelId="{D7A85CC6-627C-4EFB-AB26-1AF068B7DD9C}" type="pres">
      <dgm:prSet presAssocID="{916A0222-CEAD-4F15-8882-4DEE23849443}" presName="rootText" presStyleLbl="node4" presStyleIdx="0" presStyleCnt="1">
        <dgm:presLayoutVars>
          <dgm:chPref val="3"/>
        </dgm:presLayoutVars>
      </dgm:prSet>
      <dgm:spPr/>
      <dgm:t>
        <a:bodyPr/>
        <a:lstStyle/>
        <a:p>
          <a:endParaRPr lang="en-US"/>
        </a:p>
      </dgm:t>
    </dgm:pt>
    <dgm:pt modelId="{A976FADE-3D65-45F0-A8B6-BE1C526B6510}" type="pres">
      <dgm:prSet presAssocID="{916A0222-CEAD-4F15-8882-4DEE23849443}" presName="rootConnector" presStyleLbl="node4" presStyleIdx="0" presStyleCnt="1"/>
      <dgm:spPr/>
      <dgm:t>
        <a:bodyPr/>
        <a:lstStyle/>
        <a:p>
          <a:endParaRPr lang="en-US"/>
        </a:p>
      </dgm:t>
    </dgm:pt>
    <dgm:pt modelId="{3A7749DE-7AFC-4C57-9680-76BF317CD53F}" type="pres">
      <dgm:prSet presAssocID="{916A0222-CEAD-4F15-8882-4DEE23849443}" presName="hierChild4" presStyleCnt="0"/>
      <dgm:spPr/>
    </dgm:pt>
    <dgm:pt modelId="{017D4338-FD7A-48EF-A18B-D9F1477072BC}" type="pres">
      <dgm:prSet presAssocID="{916A0222-CEAD-4F15-8882-4DEE23849443}" presName="hierChild5" presStyleCnt="0"/>
      <dgm:spPr/>
    </dgm:pt>
    <dgm:pt modelId="{775E8540-60A3-4147-89BC-D49F6753694F}" type="pres">
      <dgm:prSet presAssocID="{58BF9EC6-13A5-4B5A-947E-91699D12CBE8}" presName="hierChild5" presStyleCnt="0"/>
      <dgm:spPr/>
    </dgm:pt>
    <dgm:pt modelId="{2D182C04-C971-4E55-9278-F6095B536275}" type="pres">
      <dgm:prSet presAssocID="{4BD2F82F-5FED-472F-B44D-E88651E20191}" presName="hierChild5" presStyleCnt="0"/>
      <dgm:spPr/>
    </dgm:pt>
    <dgm:pt modelId="{8AB958C4-9BC1-4837-B8AA-A43079365D86}" type="pres">
      <dgm:prSet presAssocID="{1EB7C1FE-0BA2-416A-8216-6954FE55C820}" presName="Name37" presStyleLbl="parChTrans1D2" presStyleIdx="3" presStyleCnt="4"/>
      <dgm:spPr/>
      <dgm:t>
        <a:bodyPr/>
        <a:lstStyle/>
        <a:p>
          <a:endParaRPr lang="en-US"/>
        </a:p>
      </dgm:t>
    </dgm:pt>
    <dgm:pt modelId="{F919E68D-A8FD-40F8-A671-87AF1D3F965A}" type="pres">
      <dgm:prSet presAssocID="{DB5EE31D-A4A2-4D5A-9BA5-94763FD88391}" presName="hierRoot2" presStyleCnt="0">
        <dgm:presLayoutVars>
          <dgm:hierBranch val="init"/>
        </dgm:presLayoutVars>
      </dgm:prSet>
      <dgm:spPr/>
    </dgm:pt>
    <dgm:pt modelId="{6880C644-B7B9-47F8-AB5C-E27971E46636}" type="pres">
      <dgm:prSet presAssocID="{DB5EE31D-A4A2-4D5A-9BA5-94763FD88391}" presName="rootComposite" presStyleCnt="0"/>
      <dgm:spPr/>
    </dgm:pt>
    <dgm:pt modelId="{FADBA292-3202-4322-B821-AF0E6DD4D069}" type="pres">
      <dgm:prSet presAssocID="{DB5EE31D-A4A2-4D5A-9BA5-94763FD88391}" presName="rootText" presStyleLbl="node2" presStyleIdx="3" presStyleCnt="4" custScaleY="82177">
        <dgm:presLayoutVars>
          <dgm:chPref val="3"/>
        </dgm:presLayoutVars>
      </dgm:prSet>
      <dgm:spPr/>
      <dgm:t>
        <a:bodyPr/>
        <a:lstStyle/>
        <a:p>
          <a:endParaRPr lang="en-US"/>
        </a:p>
      </dgm:t>
    </dgm:pt>
    <dgm:pt modelId="{0C10F479-376E-41F2-8BCC-F7E8392F2214}" type="pres">
      <dgm:prSet presAssocID="{DB5EE31D-A4A2-4D5A-9BA5-94763FD88391}" presName="rootConnector" presStyleLbl="node2" presStyleIdx="3" presStyleCnt="4"/>
      <dgm:spPr/>
      <dgm:t>
        <a:bodyPr/>
        <a:lstStyle/>
        <a:p>
          <a:endParaRPr lang="en-US"/>
        </a:p>
      </dgm:t>
    </dgm:pt>
    <dgm:pt modelId="{9AF3F9B2-96DB-4290-81DC-8C9669E6861A}" type="pres">
      <dgm:prSet presAssocID="{DB5EE31D-A4A2-4D5A-9BA5-94763FD88391}" presName="hierChild4" presStyleCnt="0"/>
      <dgm:spPr/>
    </dgm:pt>
    <dgm:pt modelId="{B5DE2319-2D16-4771-AEEE-E0DA8468DBA0}" type="pres">
      <dgm:prSet presAssocID="{375CFD8F-4F40-49C7-B4B5-4956E80CF989}" presName="Name37" presStyleLbl="parChTrans1D3" presStyleIdx="4" presStyleCnt="5"/>
      <dgm:spPr/>
      <dgm:t>
        <a:bodyPr/>
        <a:lstStyle/>
        <a:p>
          <a:endParaRPr lang="en-US"/>
        </a:p>
      </dgm:t>
    </dgm:pt>
    <dgm:pt modelId="{0480FF2E-6896-4C94-BEFD-ADA8936A6130}" type="pres">
      <dgm:prSet presAssocID="{5AA9C4C2-B95C-45BF-9ED3-216A486D516B}" presName="hierRoot2" presStyleCnt="0">
        <dgm:presLayoutVars>
          <dgm:hierBranch val="init"/>
        </dgm:presLayoutVars>
      </dgm:prSet>
      <dgm:spPr/>
    </dgm:pt>
    <dgm:pt modelId="{B207DF7E-A184-470C-9635-941CC8EECD20}" type="pres">
      <dgm:prSet presAssocID="{5AA9C4C2-B95C-45BF-9ED3-216A486D516B}" presName="rootComposite" presStyleCnt="0"/>
      <dgm:spPr/>
    </dgm:pt>
    <dgm:pt modelId="{A95DB74D-C47F-407E-8E77-B703FD0426D2}" type="pres">
      <dgm:prSet presAssocID="{5AA9C4C2-B95C-45BF-9ED3-216A486D516B}" presName="rootText" presStyleLbl="node3" presStyleIdx="4" presStyleCnt="5" custScaleY="71905" custLinFactNeighborX="-9406" custLinFactNeighborY="896">
        <dgm:presLayoutVars>
          <dgm:chPref val="3"/>
        </dgm:presLayoutVars>
      </dgm:prSet>
      <dgm:spPr/>
      <dgm:t>
        <a:bodyPr/>
        <a:lstStyle/>
        <a:p>
          <a:endParaRPr lang="en-US"/>
        </a:p>
      </dgm:t>
    </dgm:pt>
    <dgm:pt modelId="{FB48EF85-5966-4CA9-AD72-2399DFF319F7}" type="pres">
      <dgm:prSet presAssocID="{5AA9C4C2-B95C-45BF-9ED3-216A486D516B}" presName="rootConnector" presStyleLbl="node3" presStyleIdx="4" presStyleCnt="5"/>
      <dgm:spPr/>
      <dgm:t>
        <a:bodyPr/>
        <a:lstStyle/>
        <a:p>
          <a:endParaRPr lang="en-US"/>
        </a:p>
      </dgm:t>
    </dgm:pt>
    <dgm:pt modelId="{2EDC69AA-ABB0-4D56-8788-AA5F56CBA99B}" type="pres">
      <dgm:prSet presAssocID="{5AA9C4C2-B95C-45BF-9ED3-216A486D516B}" presName="hierChild4" presStyleCnt="0"/>
      <dgm:spPr/>
    </dgm:pt>
    <dgm:pt modelId="{F48C30CF-6E33-4652-928E-5C87B31D99A8}" type="pres">
      <dgm:prSet presAssocID="{5AA9C4C2-B95C-45BF-9ED3-216A486D516B}" presName="hierChild5" presStyleCnt="0"/>
      <dgm:spPr/>
    </dgm:pt>
    <dgm:pt modelId="{5BA486AB-F7A7-46DE-B51C-D06883EDB24F}" type="pres">
      <dgm:prSet presAssocID="{DB5EE31D-A4A2-4D5A-9BA5-94763FD88391}" presName="hierChild5" presStyleCnt="0"/>
      <dgm:spPr/>
    </dgm:pt>
    <dgm:pt modelId="{5BE595F9-0A76-48BA-AEDD-6439FD7CE0D9}" type="pres">
      <dgm:prSet presAssocID="{EC047BCB-6B07-40EC-BD42-012E7096962B}" presName="hierChild3" presStyleCnt="0"/>
      <dgm:spPr/>
    </dgm:pt>
  </dgm:ptLst>
  <dgm:cxnLst>
    <dgm:cxn modelId="{5C47CB97-C261-4E05-9E64-236D50232B81}" type="presOf" srcId="{2360949E-E5FC-4870-9B52-D0892EB5D014}" destId="{9DE732F8-6466-4D73-9A19-1B61F1697821}" srcOrd="0" destOrd="0" presId="urn:microsoft.com/office/officeart/2005/8/layout/orgChart1"/>
    <dgm:cxn modelId="{25F7D70E-70CF-4AB6-A430-9FAAF6A61D9D}" type="presOf" srcId="{1C72792F-6A67-45F5-9FE0-A40B56DCE093}" destId="{029377D1-7C56-481D-93DE-8F8FDBCDA8BD}" srcOrd="0" destOrd="0" presId="urn:microsoft.com/office/officeart/2005/8/layout/orgChart1"/>
    <dgm:cxn modelId="{37A1901E-35AC-4779-A044-EB5A23DC0CCD}" type="presOf" srcId="{136500AF-8F65-4855-9337-607FB5A2E796}" destId="{E18152C5-A496-4EFD-B7D4-1FA4F9E2A6C4}" srcOrd="1" destOrd="0" presId="urn:microsoft.com/office/officeart/2005/8/layout/orgChart1"/>
    <dgm:cxn modelId="{BD7CE7D2-A359-48FD-984D-3A5C0EA42607}" type="presOf" srcId="{5AA9C4C2-B95C-45BF-9ED3-216A486D516B}" destId="{FB48EF85-5966-4CA9-AD72-2399DFF319F7}" srcOrd="1" destOrd="0" presId="urn:microsoft.com/office/officeart/2005/8/layout/orgChart1"/>
    <dgm:cxn modelId="{90FE39DA-3155-4BE6-A07A-03BB2F482F19}" type="presOf" srcId="{8589E8BA-8243-44F3-B60E-84CED82E5551}" destId="{8B9CE8B7-38E4-4374-8ED0-D457CC882D9A}" srcOrd="0" destOrd="0" presId="urn:microsoft.com/office/officeart/2005/8/layout/orgChart1"/>
    <dgm:cxn modelId="{2D1E0BC5-10B8-4B09-8CB5-6F061C38BC46}" type="presOf" srcId="{4BD2F82F-5FED-472F-B44D-E88651E20191}" destId="{E757303C-C5CF-4F9E-8AD6-8BD7C112F017}" srcOrd="1" destOrd="0" presId="urn:microsoft.com/office/officeart/2005/8/layout/orgChart1"/>
    <dgm:cxn modelId="{6172A73D-09D2-40EE-97E9-9EDC829FB69D}" type="presOf" srcId="{24E8EE5F-FD65-46F0-B99A-B55114561E02}" destId="{23ECA874-FDCB-4260-80AB-ECD894D5B6C3}" srcOrd="0" destOrd="0" presId="urn:microsoft.com/office/officeart/2005/8/layout/orgChart1"/>
    <dgm:cxn modelId="{E8B79B7C-63E0-47A8-8412-5D6F1D44080D}" type="presOf" srcId="{136500AF-8F65-4855-9337-607FB5A2E796}" destId="{183622C5-828C-45C8-AA32-4378E75EFA90}" srcOrd="0" destOrd="0" presId="urn:microsoft.com/office/officeart/2005/8/layout/orgChart1"/>
    <dgm:cxn modelId="{2218B212-D7F7-4821-8923-BF2A36EFB322}" type="presOf" srcId="{E8BB417F-7FC7-4D66-B515-4D956D912D05}" destId="{720EE8FC-0847-475C-BD7A-C65F9D1943F4}" srcOrd="1" destOrd="0" presId="urn:microsoft.com/office/officeart/2005/8/layout/orgChart1"/>
    <dgm:cxn modelId="{2E38D102-142A-4865-95D6-5C6B99B8F93A}" srcId="{EC047BCB-6B07-40EC-BD42-012E7096962B}" destId="{4BD2F82F-5FED-472F-B44D-E88651E20191}" srcOrd="2" destOrd="0" parTransId="{2360949E-E5FC-4870-9B52-D0892EB5D014}" sibTransId="{80DDC29F-3B06-44FF-B2B0-4DF88B8204F3}"/>
    <dgm:cxn modelId="{FEF5D545-26A7-4998-B1C3-08895BD1CE0B}" type="presOf" srcId="{DB5EE31D-A4A2-4D5A-9BA5-94763FD88391}" destId="{FADBA292-3202-4322-B821-AF0E6DD4D069}" srcOrd="0" destOrd="0" presId="urn:microsoft.com/office/officeart/2005/8/layout/orgChart1"/>
    <dgm:cxn modelId="{F608B44A-321C-495E-865C-88762734B59C}" srcId="{EC047BCB-6B07-40EC-BD42-012E7096962B}" destId="{DB5EE31D-A4A2-4D5A-9BA5-94763FD88391}" srcOrd="3" destOrd="0" parTransId="{1EB7C1FE-0BA2-416A-8216-6954FE55C820}" sibTransId="{B2E53209-1C4E-422D-B9B9-5EB9892657D8}"/>
    <dgm:cxn modelId="{C75E54B6-12C8-4136-BEC2-BB0DB5726E60}" srcId="{8589E8BA-8243-44F3-B60E-84CED82E5551}" destId="{EC047BCB-6B07-40EC-BD42-012E7096962B}" srcOrd="0" destOrd="0" parTransId="{C28B14C1-64A8-47F3-AAF7-FAA078975C55}" sibTransId="{6BE78C7C-2D09-400C-BA58-BD68524A3941}"/>
    <dgm:cxn modelId="{D09219CC-C74F-49C2-86B2-40A571D46B79}" type="presOf" srcId="{916A0222-CEAD-4F15-8882-4DEE23849443}" destId="{D7A85CC6-627C-4EFB-AB26-1AF068B7DD9C}" srcOrd="0" destOrd="0" presId="urn:microsoft.com/office/officeart/2005/8/layout/orgChart1"/>
    <dgm:cxn modelId="{919857A2-609D-433E-92D4-A69D537794DF}" srcId="{67446DC9-03D5-4DA2-A9E0-FF4D93C78F49}" destId="{1B38CF59-FDF1-4B13-BE7E-485947E48CED}" srcOrd="1" destOrd="0" parTransId="{52D82CF8-23F5-4648-82E9-46529D1BAAA9}" sibTransId="{DCB93CC2-18A7-4502-8F5E-AC2051BC0130}"/>
    <dgm:cxn modelId="{8087DF48-646F-4BE2-983C-4DBD8F18B54C}" type="presOf" srcId="{1C72792F-6A67-45F5-9FE0-A40B56DCE093}" destId="{27985165-1D29-4FE9-B741-2103B81F1C96}" srcOrd="1" destOrd="0" presId="urn:microsoft.com/office/officeart/2005/8/layout/orgChart1"/>
    <dgm:cxn modelId="{9842AC99-A7FE-4F11-8300-38548C49B9AF}" type="presOf" srcId="{EC047BCB-6B07-40EC-BD42-012E7096962B}" destId="{E870CA27-2F86-482E-A0F8-E9B0C9452F68}" srcOrd="1" destOrd="0" presId="urn:microsoft.com/office/officeart/2005/8/layout/orgChart1"/>
    <dgm:cxn modelId="{9FF4B8CC-44A4-4D4C-A16A-8A4FE1CF812B}" srcId="{4BD2F82F-5FED-472F-B44D-E88651E20191}" destId="{58BF9EC6-13A5-4B5A-947E-91699D12CBE8}" srcOrd="0" destOrd="0" parTransId="{CF03D8A5-9C16-45AE-91E7-A72EC30FC22C}" sibTransId="{C6749E75-6B85-46AA-8002-B5CC5503E12E}"/>
    <dgm:cxn modelId="{1F33B470-C29E-405C-A566-C2B1084A385F}" type="presOf" srcId="{CCAF7F21-C107-4A9E-819E-FCB2D9C8E721}" destId="{5FD493D1-5C8B-4937-8D37-447EF48DAD33}" srcOrd="0" destOrd="0" presId="urn:microsoft.com/office/officeart/2005/8/layout/orgChart1"/>
    <dgm:cxn modelId="{DD12DA00-1554-415D-B39D-4E8BB52712C0}" type="presOf" srcId="{58BF9EC6-13A5-4B5A-947E-91699D12CBE8}" destId="{0A40EE6F-AB13-4304-8CEE-FAB31AF1E664}" srcOrd="0" destOrd="0" presId="urn:microsoft.com/office/officeart/2005/8/layout/orgChart1"/>
    <dgm:cxn modelId="{FA28F110-7F80-4DD2-90BF-F23D405180E3}" srcId="{67446DC9-03D5-4DA2-A9E0-FF4D93C78F49}" destId="{136500AF-8F65-4855-9337-607FB5A2E796}" srcOrd="0" destOrd="0" parTransId="{1B227F73-FAFB-426C-966F-6C73E63FCCC2}" sibTransId="{C384A9EA-C3D0-4673-BA90-34A38C1356BC}"/>
    <dgm:cxn modelId="{64894CB6-BDD1-4217-BE6C-5E9E44E48FA5}" srcId="{58BF9EC6-13A5-4B5A-947E-91699D12CBE8}" destId="{916A0222-CEAD-4F15-8882-4DEE23849443}" srcOrd="0" destOrd="0" parTransId="{EFA6DEC8-DB3D-40F5-B4D2-9C34C6399729}" sibTransId="{216194B3-B658-4AD8-BC83-C87AFDE366C2}"/>
    <dgm:cxn modelId="{5CBD3E5C-DC2B-460E-86DD-B875E9F56A8B}" type="presOf" srcId="{1EB7C1FE-0BA2-416A-8216-6954FE55C820}" destId="{8AB958C4-9BC1-4837-B8AA-A43079365D86}" srcOrd="0" destOrd="0" presId="urn:microsoft.com/office/officeart/2005/8/layout/orgChart1"/>
    <dgm:cxn modelId="{924A4E45-BEFD-41A1-AE8F-950FF3E90DFB}" type="presOf" srcId="{782182E1-3007-42C0-9332-F2F46FA958C7}" destId="{96D768B9-D66C-49C9-A452-C14B69CA3131}" srcOrd="0" destOrd="0" presId="urn:microsoft.com/office/officeart/2005/8/layout/orgChart1"/>
    <dgm:cxn modelId="{27244ECB-17B5-4635-B607-957ED0608597}" type="presOf" srcId="{375CFD8F-4F40-49C7-B4B5-4956E80CF989}" destId="{B5DE2319-2D16-4771-AEEE-E0DA8468DBA0}" srcOrd="0" destOrd="0" presId="urn:microsoft.com/office/officeart/2005/8/layout/orgChart1"/>
    <dgm:cxn modelId="{D58BE834-3163-4EAD-A9FC-2D55E899C7A6}" type="presOf" srcId="{67446DC9-03D5-4DA2-A9E0-FF4D93C78F49}" destId="{DE46D1C4-F843-4DE3-9A40-5C1DC3391F27}" srcOrd="0" destOrd="0" presId="urn:microsoft.com/office/officeart/2005/8/layout/orgChart1"/>
    <dgm:cxn modelId="{7B08FE32-C5E2-42CF-9743-F5DD0499E27F}" type="presOf" srcId="{E8BB417F-7FC7-4D66-B515-4D956D912D05}" destId="{AFF6DD70-7693-4BA2-B246-F50703C36362}" srcOrd="0" destOrd="0" presId="urn:microsoft.com/office/officeart/2005/8/layout/orgChart1"/>
    <dgm:cxn modelId="{3FD56024-F809-4447-9586-8E8ADE2DFC5A}" type="presOf" srcId="{67446DC9-03D5-4DA2-A9E0-FF4D93C78F49}" destId="{97E994CC-E0DD-403A-82D7-B24E2AB93124}" srcOrd="1" destOrd="0" presId="urn:microsoft.com/office/officeart/2005/8/layout/orgChart1"/>
    <dgm:cxn modelId="{007DB6A9-C337-4F5A-9811-24474282B4A7}" srcId="{EC047BCB-6B07-40EC-BD42-012E7096962B}" destId="{E8BB417F-7FC7-4D66-B515-4D956D912D05}" srcOrd="1" destOrd="0" parTransId="{CCAF7F21-C107-4A9E-819E-FCB2D9C8E721}" sibTransId="{F8C5CF4F-F55D-4F95-BD68-B0CC464AA915}"/>
    <dgm:cxn modelId="{17944BEC-33ED-45EF-BAB4-8CAAD56F050B}" srcId="{EC047BCB-6B07-40EC-BD42-012E7096962B}" destId="{67446DC9-03D5-4DA2-A9E0-FF4D93C78F49}" srcOrd="0" destOrd="0" parTransId="{782182E1-3007-42C0-9332-F2F46FA958C7}" sibTransId="{622AC973-416B-459F-A79B-B7C0B657A436}"/>
    <dgm:cxn modelId="{0F3A94A4-B638-43A1-8AF8-BEC14ED7E29E}" type="presOf" srcId="{1B227F73-FAFB-426C-966F-6C73E63FCCC2}" destId="{234B3A87-8A14-45C2-B862-4D60532F0476}" srcOrd="0" destOrd="0" presId="urn:microsoft.com/office/officeart/2005/8/layout/orgChart1"/>
    <dgm:cxn modelId="{53958F33-C942-49F4-8A1B-C2F80F6C12F4}" type="presOf" srcId="{58BF9EC6-13A5-4B5A-947E-91699D12CBE8}" destId="{E9FDABE4-59FC-41B8-AF50-877AA5DC397A}" srcOrd="1" destOrd="0" presId="urn:microsoft.com/office/officeart/2005/8/layout/orgChart1"/>
    <dgm:cxn modelId="{EDE45780-AA2E-454E-8050-581D1D429B4F}" type="presOf" srcId="{1B38CF59-FDF1-4B13-BE7E-485947E48CED}" destId="{624EC55B-225C-4ED6-86AE-8F1F019DF189}" srcOrd="1" destOrd="0" presId="urn:microsoft.com/office/officeart/2005/8/layout/orgChart1"/>
    <dgm:cxn modelId="{20784A50-CEFA-4D64-8996-22CFD314A84A}" type="presOf" srcId="{1B38CF59-FDF1-4B13-BE7E-485947E48CED}" destId="{369E8BC5-8DE3-40EC-94BE-913FF71FD9C4}" srcOrd="0" destOrd="0" presId="urn:microsoft.com/office/officeart/2005/8/layout/orgChart1"/>
    <dgm:cxn modelId="{E7051219-692E-48B5-9410-DE27F8F9AB22}" type="presOf" srcId="{4BD2F82F-5FED-472F-B44D-E88651E20191}" destId="{1BB26449-2872-4285-9F78-033EF7FEB108}" srcOrd="0" destOrd="0" presId="urn:microsoft.com/office/officeart/2005/8/layout/orgChart1"/>
    <dgm:cxn modelId="{E56630F5-D144-4423-9CA9-096440BEE10E}" type="presOf" srcId="{52D82CF8-23F5-4648-82E9-46529D1BAAA9}" destId="{2C515A8C-9DCB-4D5B-A8B1-71AF3128203E}" srcOrd="0" destOrd="0" presId="urn:microsoft.com/office/officeart/2005/8/layout/orgChart1"/>
    <dgm:cxn modelId="{56DFEDBA-7EE8-4465-ADA5-DF7D1539EE6F}" type="presOf" srcId="{EC047BCB-6B07-40EC-BD42-012E7096962B}" destId="{C946EB98-DDA2-48F4-BD2C-320750F13924}" srcOrd="0" destOrd="0" presId="urn:microsoft.com/office/officeart/2005/8/layout/orgChart1"/>
    <dgm:cxn modelId="{D86C0077-300F-4217-BAC2-FF6B6B0B1B54}" srcId="{DB5EE31D-A4A2-4D5A-9BA5-94763FD88391}" destId="{5AA9C4C2-B95C-45BF-9ED3-216A486D516B}" srcOrd="0" destOrd="0" parTransId="{375CFD8F-4F40-49C7-B4B5-4956E80CF989}" sibTransId="{E198FFC5-7522-4801-9CE4-78966820612D}"/>
    <dgm:cxn modelId="{109C178B-C415-420D-AFF6-7580C4178C44}" type="presOf" srcId="{DB5EE31D-A4A2-4D5A-9BA5-94763FD88391}" destId="{0C10F479-376E-41F2-8BCC-F7E8392F2214}" srcOrd="1" destOrd="0" presId="urn:microsoft.com/office/officeart/2005/8/layout/orgChart1"/>
    <dgm:cxn modelId="{39585761-F903-405C-94FD-56BA0F182D0C}" type="presOf" srcId="{EFA6DEC8-DB3D-40F5-B4D2-9C34C6399729}" destId="{34847C3F-BA79-4047-8D83-E44219EEC8AF}" srcOrd="0" destOrd="0" presId="urn:microsoft.com/office/officeart/2005/8/layout/orgChart1"/>
    <dgm:cxn modelId="{B892DDA3-8EF0-4D2A-A4CD-2376A4161BEB}" type="presOf" srcId="{5AA9C4C2-B95C-45BF-9ED3-216A486D516B}" destId="{A95DB74D-C47F-407E-8E77-B703FD0426D2}" srcOrd="0" destOrd="0" presId="urn:microsoft.com/office/officeart/2005/8/layout/orgChart1"/>
    <dgm:cxn modelId="{D601808C-D642-4C43-9524-8DAFC7243496}" type="presOf" srcId="{916A0222-CEAD-4F15-8882-4DEE23849443}" destId="{A976FADE-3D65-45F0-A8B6-BE1C526B6510}" srcOrd="1" destOrd="0" presId="urn:microsoft.com/office/officeart/2005/8/layout/orgChart1"/>
    <dgm:cxn modelId="{4D8E652E-E89F-4585-B00C-B8592B1037DA}" srcId="{E8BB417F-7FC7-4D66-B515-4D956D912D05}" destId="{1C72792F-6A67-45F5-9FE0-A40B56DCE093}" srcOrd="0" destOrd="0" parTransId="{24E8EE5F-FD65-46F0-B99A-B55114561E02}" sibTransId="{E811ADC3-720F-4900-A257-A7CE737B73D1}"/>
    <dgm:cxn modelId="{76FCF2C1-004E-496F-954D-A6705D600D5F}" type="presOf" srcId="{CF03D8A5-9C16-45AE-91E7-A72EC30FC22C}" destId="{919138D0-A2D4-4144-B469-D04792D28AC1}" srcOrd="0" destOrd="0" presId="urn:microsoft.com/office/officeart/2005/8/layout/orgChart1"/>
    <dgm:cxn modelId="{8940BAB5-181F-4F75-ADFD-00D838222053}" type="presParOf" srcId="{8B9CE8B7-38E4-4374-8ED0-D457CC882D9A}" destId="{88220A59-BA24-444E-8E64-766DA6B03165}" srcOrd="0" destOrd="0" presId="urn:microsoft.com/office/officeart/2005/8/layout/orgChart1"/>
    <dgm:cxn modelId="{178DBC9F-1F3A-45EB-9956-CCFA4053925B}" type="presParOf" srcId="{88220A59-BA24-444E-8E64-766DA6B03165}" destId="{E7C01AC0-D00B-4E5C-AB43-8B334B1C3797}" srcOrd="0" destOrd="0" presId="urn:microsoft.com/office/officeart/2005/8/layout/orgChart1"/>
    <dgm:cxn modelId="{AECE2532-9DB0-44C9-84DF-EB38917BF589}" type="presParOf" srcId="{E7C01AC0-D00B-4E5C-AB43-8B334B1C3797}" destId="{C946EB98-DDA2-48F4-BD2C-320750F13924}" srcOrd="0" destOrd="0" presId="urn:microsoft.com/office/officeart/2005/8/layout/orgChart1"/>
    <dgm:cxn modelId="{B90FF9FF-C811-4A54-B0D9-E57963B7AF8E}" type="presParOf" srcId="{E7C01AC0-D00B-4E5C-AB43-8B334B1C3797}" destId="{E870CA27-2F86-482E-A0F8-E9B0C9452F68}" srcOrd="1" destOrd="0" presId="urn:microsoft.com/office/officeart/2005/8/layout/orgChart1"/>
    <dgm:cxn modelId="{9FB65DBF-61A5-4C15-BB2B-2E222B9166EE}" type="presParOf" srcId="{88220A59-BA24-444E-8E64-766DA6B03165}" destId="{A4D83617-DF5C-4327-80B6-242FFA82F767}" srcOrd="1" destOrd="0" presId="urn:microsoft.com/office/officeart/2005/8/layout/orgChart1"/>
    <dgm:cxn modelId="{8366F5A6-625C-4840-BC71-35762B208003}" type="presParOf" srcId="{A4D83617-DF5C-4327-80B6-242FFA82F767}" destId="{96D768B9-D66C-49C9-A452-C14B69CA3131}" srcOrd="0" destOrd="0" presId="urn:microsoft.com/office/officeart/2005/8/layout/orgChart1"/>
    <dgm:cxn modelId="{E93E5F20-25B1-4714-ACBB-8C5DE48F190C}" type="presParOf" srcId="{A4D83617-DF5C-4327-80B6-242FFA82F767}" destId="{15EDA1F4-A379-4357-813A-DFE3DBE300E5}" srcOrd="1" destOrd="0" presId="urn:microsoft.com/office/officeart/2005/8/layout/orgChart1"/>
    <dgm:cxn modelId="{3E0E6C17-ADE5-430E-82D8-3D199C624BB7}" type="presParOf" srcId="{15EDA1F4-A379-4357-813A-DFE3DBE300E5}" destId="{80E03914-D29A-49FF-AFB0-6DE9D01EEE96}" srcOrd="0" destOrd="0" presId="urn:microsoft.com/office/officeart/2005/8/layout/orgChart1"/>
    <dgm:cxn modelId="{4B5371EA-852D-4732-874D-7589297F0D96}" type="presParOf" srcId="{80E03914-D29A-49FF-AFB0-6DE9D01EEE96}" destId="{DE46D1C4-F843-4DE3-9A40-5C1DC3391F27}" srcOrd="0" destOrd="0" presId="urn:microsoft.com/office/officeart/2005/8/layout/orgChart1"/>
    <dgm:cxn modelId="{A29CCA65-D41B-4EB7-A5DC-48FFA6E5BF76}" type="presParOf" srcId="{80E03914-D29A-49FF-AFB0-6DE9D01EEE96}" destId="{97E994CC-E0DD-403A-82D7-B24E2AB93124}" srcOrd="1" destOrd="0" presId="urn:microsoft.com/office/officeart/2005/8/layout/orgChart1"/>
    <dgm:cxn modelId="{8084143D-ACDB-41F9-8749-46241D4027F8}" type="presParOf" srcId="{15EDA1F4-A379-4357-813A-DFE3DBE300E5}" destId="{7C1B7A8C-37E5-4706-BBD9-AF32F26DA34D}" srcOrd="1" destOrd="0" presId="urn:microsoft.com/office/officeart/2005/8/layout/orgChart1"/>
    <dgm:cxn modelId="{668500E3-AEA8-4E55-A315-656914EBA3FD}" type="presParOf" srcId="{7C1B7A8C-37E5-4706-BBD9-AF32F26DA34D}" destId="{234B3A87-8A14-45C2-B862-4D60532F0476}" srcOrd="0" destOrd="0" presId="urn:microsoft.com/office/officeart/2005/8/layout/orgChart1"/>
    <dgm:cxn modelId="{1EB9B962-1242-4D16-8FD8-1D5098296F93}" type="presParOf" srcId="{7C1B7A8C-37E5-4706-BBD9-AF32F26DA34D}" destId="{295EA5B9-8916-48F2-A94C-A3857D80D89E}" srcOrd="1" destOrd="0" presId="urn:microsoft.com/office/officeart/2005/8/layout/orgChart1"/>
    <dgm:cxn modelId="{CEA52D76-8FF5-4E05-A686-A8886D0E159F}" type="presParOf" srcId="{295EA5B9-8916-48F2-A94C-A3857D80D89E}" destId="{CE060BD9-43E5-4DDE-95A0-AFAF29CD3E14}" srcOrd="0" destOrd="0" presId="urn:microsoft.com/office/officeart/2005/8/layout/orgChart1"/>
    <dgm:cxn modelId="{B83A9251-9F91-4EFD-90C8-89EA44754BA5}" type="presParOf" srcId="{CE060BD9-43E5-4DDE-95A0-AFAF29CD3E14}" destId="{183622C5-828C-45C8-AA32-4378E75EFA90}" srcOrd="0" destOrd="0" presId="urn:microsoft.com/office/officeart/2005/8/layout/orgChart1"/>
    <dgm:cxn modelId="{116C64BF-DDAD-48FD-971E-01F344821E10}" type="presParOf" srcId="{CE060BD9-43E5-4DDE-95A0-AFAF29CD3E14}" destId="{E18152C5-A496-4EFD-B7D4-1FA4F9E2A6C4}" srcOrd="1" destOrd="0" presId="urn:microsoft.com/office/officeart/2005/8/layout/orgChart1"/>
    <dgm:cxn modelId="{AD7E3524-B4E1-4C06-814E-CEE11AED540B}" type="presParOf" srcId="{295EA5B9-8916-48F2-A94C-A3857D80D89E}" destId="{A7C84015-9AF1-43BC-A8FD-6F0AA0902FF6}" srcOrd="1" destOrd="0" presId="urn:microsoft.com/office/officeart/2005/8/layout/orgChart1"/>
    <dgm:cxn modelId="{A732482C-8508-4D42-A038-CBEF0266C088}" type="presParOf" srcId="{295EA5B9-8916-48F2-A94C-A3857D80D89E}" destId="{DAF96580-D60F-4D88-8735-7C9A6AEA0DB4}" srcOrd="2" destOrd="0" presId="urn:microsoft.com/office/officeart/2005/8/layout/orgChart1"/>
    <dgm:cxn modelId="{5ECDF3AC-A7DB-4CC8-A5C2-0C1C07D762A6}" type="presParOf" srcId="{7C1B7A8C-37E5-4706-BBD9-AF32F26DA34D}" destId="{2C515A8C-9DCB-4D5B-A8B1-71AF3128203E}" srcOrd="2" destOrd="0" presId="urn:microsoft.com/office/officeart/2005/8/layout/orgChart1"/>
    <dgm:cxn modelId="{003EAA59-91AF-4598-A7A2-211F3DFB1B14}" type="presParOf" srcId="{7C1B7A8C-37E5-4706-BBD9-AF32F26DA34D}" destId="{CECC667F-9314-4A5D-A36A-3807563F94DF}" srcOrd="3" destOrd="0" presId="urn:microsoft.com/office/officeart/2005/8/layout/orgChart1"/>
    <dgm:cxn modelId="{577B427F-BB9A-49B8-9327-4C76C7C48937}" type="presParOf" srcId="{CECC667F-9314-4A5D-A36A-3807563F94DF}" destId="{B04F65B1-2016-419B-89F4-E04C56729E45}" srcOrd="0" destOrd="0" presId="urn:microsoft.com/office/officeart/2005/8/layout/orgChart1"/>
    <dgm:cxn modelId="{10D7544C-C6AF-4650-BCAE-2568978D86AE}" type="presParOf" srcId="{B04F65B1-2016-419B-89F4-E04C56729E45}" destId="{369E8BC5-8DE3-40EC-94BE-913FF71FD9C4}" srcOrd="0" destOrd="0" presId="urn:microsoft.com/office/officeart/2005/8/layout/orgChart1"/>
    <dgm:cxn modelId="{258BC3D6-3796-44A3-8530-12E6B2D979B1}" type="presParOf" srcId="{B04F65B1-2016-419B-89F4-E04C56729E45}" destId="{624EC55B-225C-4ED6-86AE-8F1F019DF189}" srcOrd="1" destOrd="0" presId="urn:microsoft.com/office/officeart/2005/8/layout/orgChart1"/>
    <dgm:cxn modelId="{3FADB376-44D7-48FE-A406-2C8A9CC886AD}" type="presParOf" srcId="{CECC667F-9314-4A5D-A36A-3807563F94DF}" destId="{3FF0D968-974C-4FEC-A825-F953305C944E}" srcOrd="1" destOrd="0" presId="urn:microsoft.com/office/officeart/2005/8/layout/orgChart1"/>
    <dgm:cxn modelId="{07137090-0B7F-4B06-A66A-3E829E1A5256}" type="presParOf" srcId="{CECC667F-9314-4A5D-A36A-3807563F94DF}" destId="{A74F290D-C1B4-4EF3-964D-786D613D3C89}" srcOrd="2" destOrd="0" presId="urn:microsoft.com/office/officeart/2005/8/layout/orgChart1"/>
    <dgm:cxn modelId="{0B24A646-7B67-471F-A5C0-FD5D906C3C49}" type="presParOf" srcId="{15EDA1F4-A379-4357-813A-DFE3DBE300E5}" destId="{7F2E9F8B-EF75-47A6-B44F-7C577B634D1B}" srcOrd="2" destOrd="0" presId="urn:microsoft.com/office/officeart/2005/8/layout/orgChart1"/>
    <dgm:cxn modelId="{A03BDBAB-DCEE-4EBF-9C14-5E1CA7F50708}" type="presParOf" srcId="{A4D83617-DF5C-4327-80B6-242FFA82F767}" destId="{5FD493D1-5C8B-4937-8D37-447EF48DAD33}" srcOrd="2" destOrd="0" presId="urn:microsoft.com/office/officeart/2005/8/layout/orgChart1"/>
    <dgm:cxn modelId="{DAF167C1-A7AD-474C-A338-AFE101AA88D6}" type="presParOf" srcId="{A4D83617-DF5C-4327-80B6-242FFA82F767}" destId="{87AD97CC-965A-4F1E-8707-FA1151ABB20B}" srcOrd="3" destOrd="0" presId="urn:microsoft.com/office/officeart/2005/8/layout/orgChart1"/>
    <dgm:cxn modelId="{9A261023-B093-45EC-96EC-86C24704ACB6}" type="presParOf" srcId="{87AD97CC-965A-4F1E-8707-FA1151ABB20B}" destId="{C4A150CD-BF00-4388-86F5-353EE44C585A}" srcOrd="0" destOrd="0" presId="urn:microsoft.com/office/officeart/2005/8/layout/orgChart1"/>
    <dgm:cxn modelId="{6CABC214-08A5-4A71-A486-A05EF854B586}" type="presParOf" srcId="{C4A150CD-BF00-4388-86F5-353EE44C585A}" destId="{AFF6DD70-7693-4BA2-B246-F50703C36362}" srcOrd="0" destOrd="0" presId="urn:microsoft.com/office/officeart/2005/8/layout/orgChart1"/>
    <dgm:cxn modelId="{9A9B734B-645E-4FD7-A4A5-88C177394F1D}" type="presParOf" srcId="{C4A150CD-BF00-4388-86F5-353EE44C585A}" destId="{720EE8FC-0847-475C-BD7A-C65F9D1943F4}" srcOrd="1" destOrd="0" presId="urn:microsoft.com/office/officeart/2005/8/layout/orgChart1"/>
    <dgm:cxn modelId="{920B5CD1-4534-4350-B8AB-7D8AC4D076F2}" type="presParOf" srcId="{87AD97CC-965A-4F1E-8707-FA1151ABB20B}" destId="{94AE5D60-BFA0-48C5-A4C3-1403683F4C36}" srcOrd="1" destOrd="0" presId="urn:microsoft.com/office/officeart/2005/8/layout/orgChart1"/>
    <dgm:cxn modelId="{1DE0AE1D-2807-4B2A-8933-F11BDFF3D4DC}" type="presParOf" srcId="{94AE5D60-BFA0-48C5-A4C3-1403683F4C36}" destId="{23ECA874-FDCB-4260-80AB-ECD894D5B6C3}" srcOrd="0" destOrd="0" presId="urn:microsoft.com/office/officeart/2005/8/layout/orgChart1"/>
    <dgm:cxn modelId="{BDF95C78-4EA3-4BD4-82BB-B7E4AB662201}" type="presParOf" srcId="{94AE5D60-BFA0-48C5-A4C3-1403683F4C36}" destId="{0CDEA5E7-4FCA-4B2B-8234-2A3B6C5ED00B}" srcOrd="1" destOrd="0" presId="urn:microsoft.com/office/officeart/2005/8/layout/orgChart1"/>
    <dgm:cxn modelId="{272184B2-DB53-4ECE-A081-132472E34C7C}" type="presParOf" srcId="{0CDEA5E7-4FCA-4B2B-8234-2A3B6C5ED00B}" destId="{1A0B1142-0CA2-4698-91E4-AE47D66173E7}" srcOrd="0" destOrd="0" presId="urn:microsoft.com/office/officeart/2005/8/layout/orgChart1"/>
    <dgm:cxn modelId="{D56B2B89-9717-4521-9EE4-7AE272F5D148}" type="presParOf" srcId="{1A0B1142-0CA2-4698-91E4-AE47D66173E7}" destId="{029377D1-7C56-481D-93DE-8F8FDBCDA8BD}" srcOrd="0" destOrd="0" presId="urn:microsoft.com/office/officeart/2005/8/layout/orgChart1"/>
    <dgm:cxn modelId="{BBC03C90-D111-4883-A5DD-7666A0D0009A}" type="presParOf" srcId="{1A0B1142-0CA2-4698-91E4-AE47D66173E7}" destId="{27985165-1D29-4FE9-B741-2103B81F1C96}" srcOrd="1" destOrd="0" presId="urn:microsoft.com/office/officeart/2005/8/layout/orgChart1"/>
    <dgm:cxn modelId="{5BA64D65-6649-4497-88AF-C40A1EA22F9C}" type="presParOf" srcId="{0CDEA5E7-4FCA-4B2B-8234-2A3B6C5ED00B}" destId="{10614E33-DFC4-4866-A9AD-1F06E8FB11A9}" srcOrd="1" destOrd="0" presId="urn:microsoft.com/office/officeart/2005/8/layout/orgChart1"/>
    <dgm:cxn modelId="{7A74E83C-ABF1-4FB9-81F1-59C6E3CD21A8}" type="presParOf" srcId="{0CDEA5E7-4FCA-4B2B-8234-2A3B6C5ED00B}" destId="{582FE5E6-64BB-417D-922E-A26D386D1F10}" srcOrd="2" destOrd="0" presId="urn:microsoft.com/office/officeart/2005/8/layout/orgChart1"/>
    <dgm:cxn modelId="{88F19D5E-44E7-4F4C-B771-0A43C607E056}" type="presParOf" srcId="{87AD97CC-965A-4F1E-8707-FA1151ABB20B}" destId="{21239338-B636-4219-B3F2-4902A12F56C8}" srcOrd="2" destOrd="0" presId="urn:microsoft.com/office/officeart/2005/8/layout/orgChart1"/>
    <dgm:cxn modelId="{30197F4D-B274-4E22-9B13-717B544ED337}" type="presParOf" srcId="{A4D83617-DF5C-4327-80B6-242FFA82F767}" destId="{9DE732F8-6466-4D73-9A19-1B61F1697821}" srcOrd="4" destOrd="0" presId="urn:microsoft.com/office/officeart/2005/8/layout/orgChart1"/>
    <dgm:cxn modelId="{E771EA32-83F2-4220-8197-959AD5CFDA03}" type="presParOf" srcId="{A4D83617-DF5C-4327-80B6-242FFA82F767}" destId="{2528E331-67FD-47AB-AA1D-F3D45D19FEC0}" srcOrd="5" destOrd="0" presId="urn:microsoft.com/office/officeart/2005/8/layout/orgChart1"/>
    <dgm:cxn modelId="{36C36775-59B2-4258-8927-81F43840B8FE}" type="presParOf" srcId="{2528E331-67FD-47AB-AA1D-F3D45D19FEC0}" destId="{D6BBFE8E-1BA4-456B-9C97-52B5C8E7D71F}" srcOrd="0" destOrd="0" presId="urn:microsoft.com/office/officeart/2005/8/layout/orgChart1"/>
    <dgm:cxn modelId="{13B5A12D-1552-494A-8A04-667F412DAC4E}" type="presParOf" srcId="{D6BBFE8E-1BA4-456B-9C97-52B5C8E7D71F}" destId="{1BB26449-2872-4285-9F78-033EF7FEB108}" srcOrd="0" destOrd="0" presId="urn:microsoft.com/office/officeart/2005/8/layout/orgChart1"/>
    <dgm:cxn modelId="{5218C757-C56D-4869-A32D-A3EA48B084EE}" type="presParOf" srcId="{D6BBFE8E-1BA4-456B-9C97-52B5C8E7D71F}" destId="{E757303C-C5CF-4F9E-8AD6-8BD7C112F017}" srcOrd="1" destOrd="0" presId="urn:microsoft.com/office/officeart/2005/8/layout/orgChart1"/>
    <dgm:cxn modelId="{B8A94F52-FF4F-4C7B-9FF9-81DE2A9A4D54}" type="presParOf" srcId="{2528E331-67FD-47AB-AA1D-F3D45D19FEC0}" destId="{CB3F598B-E165-4AA1-8337-DB7624A7A344}" srcOrd="1" destOrd="0" presId="urn:microsoft.com/office/officeart/2005/8/layout/orgChart1"/>
    <dgm:cxn modelId="{9D089165-B147-4D07-B8C7-3929FCA2DA01}" type="presParOf" srcId="{CB3F598B-E165-4AA1-8337-DB7624A7A344}" destId="{919138D0-A2D4-4144-B469-D04792D28AC1}" srcOrd="0" destOrd="0" presId="urn:microsoft.com/office/officeart/2005/8/layout/orgChart1"/>
    <dgm:cxn modelId="{F067A2C4-DAB5-451A-94AC-C85B40F38F91}" type="presParOf" srcId="{CB3F598B-E165-4AA1-8337-DB7624A7A344}" destId="{188392FB-C2BA-42E1-A1B9-045F1C195D78}" srcOrd="1" destOrd="0" presId="urn:microsoft.com/office/officeart/2005/8/layout/orgChart1"/>
    <dgm:cxn modelId="{1213A75C-82B4-4CC3-86CC-7F9F20C5914C}" type="presParOf" srcId="{188392FB-C2BA-42E1-A1B9-045F1C195D78}" destId="{1C34C424-216D-46D0-83D8-DCAA612872C9}" srcOrd="0" destOrd="0" presId="urn:microsoft.com/office/officeart/2005/8/layout/orgChart1"/>
    <dgm:cxn modelId="{F63B4736-47D5-412C-BC3F-B3C01A955FF4}" type="presParOf" srcId="{1C34C424-216D-46D0-83D8-DCAA612872C9}" destId="{0A40EE6F-AB13-4304-8CEE-FAB31AF1E664}" srcOrd="0" destOrd="0" presId="urn:microsoft.com/office/officeart/2005/8/layout/orgChart1"/>
    <dgm:cxn modelId="{5ABD2874-8FB4-47D4-8401-14EEAFD370FD}" type="presParOf" srcId="{1C34C424-216D-46D0-83D8-DCAA612872C9}" destId="{E9FDABE4-59FC-41B8-AF50-877AA5DC397A}" srcOrd="1" destOrd="0" presId="urn:microsoft.com/office/officeart/2005/8/layout/orgChart1"/>
    <dgm:cxn modelId="{6B2126B5-604E-4658-AE8F-AB778B072499}" type="presParOf" srcId="{188392FB-C2BA-42E1-A1B9-045F1C195D78}" destId="{4578166E-E470-4E7F-8016-9414826845F9}" srcOrd="1" destOrd="0" presId="urn:microsoft.com/office/officeart/2005/8/layout/orgChart1"/>
    <dgm:cxn modelId="{78DE27DB-68F5-4140-ACF7-71991433AEFB}" type="presParOf" srcId="{4578166E-E470-4E7F-8016-9414826845F9}" destId="{34847C3F-BA79-4047-8D83-E44219EEC8AF}" srcOrd="0" destOrd="0" presId="urn:microsoft.com/office/officeart/2005/8/layout/orgChart1"/>
    <dgm:cxn modelId="{DAE34FF5-787D-4A69-A96B-493EDC0391C0}" type="presParOf" srcId="{4578166E-E470-4E7F-8016-9414826845F9}" destId="{D0B51ADF-3B26-4EC5-BF4D-C7B12D1A21BD}" srcOrd="1" destOrd="0" presId="urn:microsoft.com/office/officeart/2005/8/layout/orgChart1"/>
    <dgm:cxn modelId="{53C3CEF2-A096-44F4-AA25-EC785F4C8266}" type="presParOf" srcId="{D0B51ADF-3B26-4EC5-BF4D-C7B12D1A21BD}" destId="{A9925B93-11A8-4682-B945-9B82E881A3EE}" srcOrd="0" destOrd="0" presId="urn:microsoft.com/office/officeart/2005/8/layout/orgChart1"/>
    <dgm:cxn modelId="{5A3846BE-27B1-465A-B10E-CE4E4C4B3503}" type="presParOf" srcId="{A9925B93-11A8-4682-B945-9B82E881A3EE}" destId="{D7A85CC6-627C-4EFB-AB26-1AF068B7DD9C}" srcOrd="0" destOrd="0" presId="urn:microsoft.com/office/officeart/2005/8/layout/orgChart1"/>
    <dgm:cxn modelId="{D9E04767-2A20-42C4-BE29-7C07B6AD09DD}" type="presParOf" srcId="{A9925B93-11A8-4682-B945-9B82E881A3EE}" destId="{A976FADE-3D65-45F0-A8B6-BE1C526B6510}" srcOrd="1" destOrd="0" presId="urn:microsoft.com/office/officeart/2005/8/layout/orgChart1"/>
    <dgm:cxn modelId="{5289628D-D2BE-4CCE-A1A2-DA946EA8E737}" type="presParOf" srcId="{D0B51ADF-3B26-4EC5-BF4D-C7B12D1A21BD}" destId="{3A7749DE-7AFC-4C57-9680-76BF317CD53F}" srcOrd="1" destOrd="0" presId="urn:microsoft.com/office/officeart/2005/8/layout/orgChart1"/>
    <dgm:cxn modelId="{F895C434-F08C-408C-8B92-A171519E455D}" type="presParOf" srcId="{D0B51ADF-3B26-4EC5-BF4D-C7B12D1A21BD}" destId="{017D4338-FD7A-48EF-A18B-D9F1477072BC}" srcOrd="2" destOrd="0" presId="urn:microsoft.com/office/officeart/2005/8/layout/orgChart1"/>
    <dgm:cxn modelId="{C253C173-6084-4F31-865C-EB3474E35156}" type="presParOf" srcId="{188392FB-C2BA-42E1-A1B9-045F1C195D78}" destId="{775E8540-60A3-4147-89BC-D49F6753694F}" srcOrd="2" destOrd="0" presId="urn:microsoft.com/office/officeart/2005/8/layout/orgChart1"/>
    <dgm:cxn modelId="{D8E288E3-AF0F-4321-BE5A-CCE72BA05969}" type="presParOf" srcId="{2528E331-67FD-47AB-AA1D-F3D45D19FEC0}" destId="{2D182C04-C971-4E55-9278-F6095B536275}" srcOrd="2" destOrd="0" presId="urn:microsoft.com/office/officeart/2005/8/layout/orgChart1"/>
    <dgm:cxn modelId="{1CC8EB85-056C-4A86-973C-E0857BA6DDCE}" type="presParOf" srcId="{A4D83617-DF5C-4327-80B6-242FFA82F767}" destId="{8AB958C4-9BC1-4837-B8AA-A43079365D86}" srcOrd="6" destOrd="0" presId="urn:microsoft.com/office/officeart/2005/8/layout/orgChart1"/>
    <dgm:cxn modelId="{ADE2D6DE-1999-4CB2-B801-F3F27FD00E61}" type="presParOf" srcId="{A4D83617-DF5C-4327-80B6-242FFA82F767}" destId="{F919E68D-A8FD-40F8-A671-87AF1D3F965A}" srcOrd="7" destOrd="0" presId="urn:microsoft.com/office/officeart/2005/8/layout/orgChart1"/>
    <dgm:cxn modelId="{FFA27D64-32DB-4690-B4D6-BD12FD85B28B}" type="presParOf" srcId="{F919E68D-A8FD-40F8-A671-87AF1D3F965A}" destId="{6880C644-B7B9-47F8-AB5C-E27971E46636}" srcOrd="0" destOrd="0" presId="urn:microsoft.com/office/officeart/2005/8/layout/orgChart1"/>
    <dgm:cxn modelId="{DC2BF427-1A74-45D9-8297-6E5D4F7FA829}" type="presParOf" srcId="{6880C644-B7B9-47F8-AB5C-E27971E46636}" destId="{FADBA292-3202-4322-B821-AF0E6DD4D069}" srcOrd="0" destOrd="0" presId="urn:microsoft.com/office/officeart/2005/8/layout/orgChart1"/>
    <dgm:cxn modelId="{0F7532CE-A8DC-452F-A8FB-CFE7ECA77FC0}" type="presParOf" srcId="{6880C644-B7B9-47F8-AB5C-E27971E46636}" destId="{0C10F479-376E-41F2-8BCC-F7E8392F2214}" srcOrd="1" destOrd="0" presId="urn:microsoft.com/office/officeart/2005/8/layout/orgChart1"/>
    <dgm:cxn modelId="{2A1B2FD3-B262-461D-8B6D-519B44DD8B6F}" type="presParOf" srcId="{F919E68D-A8FD-40F8-A671-87AF1D3F965A}" destId="{9AF3F9B2-96DB-4290-81DC-8C9669E6861A}" srcOrd="1" destOrd="0" presId="urn:microsoft.com/office/officeart/2005/8/layout/orgChart1"/>
    <dgm:cxn modelId="{4ED6072D-023C-4A07-8D26-D951204A6D6B}" type="presParOf" srcId="{9AF3F9B2-96DB-4290-81DC-8C9669E6861A}" destId="{B5DE2319-2D16-4771-AEEE-E0DA8468DBA0}" srcOrd="0" destOrd="0" presId="urn:microsoft.com/office/officeart/2005/8/layout/orgChart1"/>
    <dgm:cxn modelId="{01240325-FEE6-4D43-8755-0C2A2EB3B973}" type="presParOf" srcId="{9AF3F9B2-96DB-4290-81DC-8C9669E6861A}" destId="{0480FF2E-6896-4C94-BEFD-ADA8936A6130}" srcOrd="1" destOrd="0" presId="urn:microsoft.com/office/officeart/2005/8/layout/orgChart1"/>
    <dgm:cxn modelId="{A722E7E4-CD06-47FB-9FE9-B604F84F1F2D}" type="presParOf" srcId="{0480FF2E-6896-4C94-BEFD-ADA8936A6130}" destId="{B207DF7E-A184-470C-9635-941CC8EECD20}" srcOrd="0" destOrd="0" presId="urn:microsoft.com/office/officeart/2005/8/layout/orgChart1"/>
    <dgm:cxn modelId="{02D74030-94A3-47B8-9D2F-D18F62D37B23}" type="presParOf" srcId="{B207DF7E-A184-470C-9635-941CC8EECD20}" destId="{A95DB74D-C47F-407E-8E77-B703FD0426D2}" srcOrd="0" destOrd="0" presId="urn:microsoft.com/office/officeart/2005/8/layout/orgChart1"/>
    <dgm:cxn modelId="{FC19302A-85D2-43F8-9073-2E072AF43246}" type="presParOf" srcId="{B207DF7E-A184-470C-9635-941CC8EECD20}" destId="{FB48EF85-5966-4CA9-AD72-2399DFF319F7}" srcOrd="1" destOrd="0" presId="urn:microsoft.com/office/officeart/2005/8/layout/orgChart1"/>
    <dgm:cxn modelId="{E84A40C0-73A3-43A5-B73D-40D4FDC693EC}" type="presParOf" srcId="{0480FF2E-6896-4C94-BEFD-ADA8936A6130}" destId="{2EDC69AA-ABB0-4D56-8788-AA5F56CBA99B}" srcOrd="1" destOrd="0" presId="urn:microsoft.com/office/officeart/2005/8/layout/orgChart1"/>
    <dgm:cxn modelId="{99E93A69-9023-405C-8EA5-2638B377C9FF}" type="presParOf" srcId="{0480FF2E-6896-4C94-BEFD-ADA8936A6130}" destId="{F48C30CF-6E33-4652-928E-5C87B31D99A8}" srcOrd="2" destOrd="0" presId="urn:microsoft.com/office/officeart/2005/8/layout/orgChart1"/>
    <dgm:cxn modelId="{878E401C-12AB-4E20-BF34-22101FFC9887}" type="presParOf" srcId="{F919E68D-A8FD-40F8-A671-87AF1D3F965A}" destId="{5BA486AB-F7A7-46DE-B51C-D06883EDB24F}" srcOrd="2" destOrd="0" presId="urn:microsoft.com/office/officeart/2005/8/layout/orgChart1"/>
    <dgm:cxn modelId="{5AB1D173-B217-42A5-8DA6-C47A3A15E775}" type="presParOf" srcId="{88220A59-BA24-444E-8E64-766DA6B03165}" destId="{5BE595F9-0A76-48BA-AEDD-6439FD7CE0D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6EC39D-C066-4CF9-88DD-F2B014F8DFB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0F223707-8D7C-4B85-8EBD-5A8B0D41575C}">
      <dgm:prSet phldrT="[Text]" custT="1"/>
      <dgm:spPr/>
      <dgm:t>
        <a:bodyPr/>
        <a:lstStyle/>
        <a:p>
          <a:r>
            <a:rPr lang="en-US" sz="4400" dirty="0" smtClean="0"/>
            <a:t>Causes of Cell Phone Addiction</a:t>
          </a:r>
          <a:endParaRPr lang="en-US" sz="4400" dirty="0"/>
        </a:p>
      </dgm:t>
    </dgm:pt>
    <dgm:pt modelId="{B13F12BE-5D76-4E0B-8DCA-3AC68712D7EA}" type="parTrans" cxnId="{CD5EA4E3-5D76-4870-ACC5-9ED2455EF2B9}">
      <dgm:prSet/>
      <dgm:spPr/>
      <dgm:t>
        <a:bodyPr/>
        <a:lstStyle/>
        <a:p>
          <a:endParaRPr lang="en-US"/>
        </a:p>
      </dgm:t>
    </dgm:pt>
    <dgm:pt modelId="{20245F19-7D6A-4891-9A99-0732579DA571}" type="sibTrans" cxnId="{CD5EA4E3-5D76-4870-ACC5-9ED2455EF2B9}">
      <dgm:prSet/>
      <dgm:spPr/>
      <dgm:t>
        <a:bodyPr/>
        <a:lstStyle/>
        <a:p>
          <a:endParaRPr lang="en-US"/>
        </a:p>
      </dgm:t>
    </dgm:pt>
    <dgm:pt modelId="{D4AFF589-E17C-4465-83DC-058C3B2B8914}">
      <dgm:prSet phldrT="[Text]" custT="1"/>
      <dgm:spPr>
        <a:ln>
          <a:solidFill>
            <a:schemeClr val="tx1">
              <a:alpha val="90000"/>
            </a:schemeClr>
          </a:solidFill>
        </a:ln>
      </dgm:spPr>
      <dgm:t>
        <a:bodyPr/>
        <a:lstStyle/>
        <a:p>
          <a:pPr rtl="0"/>
          <a:r>
            <a:rPr lang="en-US" sz="2400" b="0" i="0" u="none" dirty="0" smtClean="0"/>
            <a:t>Desire to remain in constant contact with the world</a:t>
          </a:r>
          <a:endParaRPr lang="en-US" sz="2400" dirty="0"/>
        </a:p>
      </dgm:t>
    </dgm:pt>
    <dgm:pt modelId="{276373EF-7045-4D7A-8D83-DA835472857A}" type="parTrans" cxnId="{CDD3D80B-9DB2-4BA0-BF0A-561BF314C5F2}">
      <dgm:prSet/>
      <dgm:spPr/>
      <dgm:t>
        <a:bodyPr/>
        <a:lstStyle/>
        <a:p>
          <a:endParaRPr lang="en-US"/>
        </a:p>
      </dgm:t>
    </dgm:pt>
    <dgm:pt modelId="{731FDE34-1891-4BA4-B955-1BCD5EEE4757}" type="sibTrans" cxnId="{CDD3D80B-9DB2-4BA0-BF0A-561BF314C5F2}">
      <dgm:prSet/>
      <dgm:spPr/>
      <dgm:t>
        <a:bodyPr/>
        <a:lstStyle/>
        <a:p>
          <a:endParaRPr lang="en-US"/>
        </a:p>
      </dgm:t>
    </dgm:pt>
    <dgm:pt modelId="{7170B878-FF43-4535-9ADC-87447E2CE409}">
      <dgm:prSet custT="1"/>
      <dgm:spPr>
        <a:ln>
          <a:solidFill>
            <a:schemeClr val="tx1"/>
          </a:solidFill>
        </a:ln>
      </dgm:spPr>
      <dgm:t>
        <a:bodyPr/>
        <a:lstStyle/>
        <a:p>
          <a:pPr rtl="0"/>
          <a:r>
            <a:rPr lang="en-US" sz="3200" b="0" i="0" u="none" dirty="0" smtClean="0"/>
            <a:t>New pathologies created dealing with certain variations of Cell Phone related anxiety</a:t>
          </a:r>
          <a:endParaRPr lang="en-US" sz="3200" dirty="0"/>
        </a:p>
      </dgm:t>
    </dgm:pt>
    <dgm:pt modelId="{FCCA0B86-4977-421D-B33D-3C92784E6492}" type="parTrans" cxnId="{852177FA-99AF-4A64-9D38-1611BC9F4413}">
      <dgm:prSet/>
      <dgm:spPr/>
      <dgm:t>
        <a:bodyPr/>
        <a:lstStyle/>
        <a:p>
          <a:endParaRPr lang="en-US"/>
        </a:p>
      </dgm:t>
    </dgm:pt>
    <dgm:pt modelId="{3E412446-311D-40A8-BD4E-FF5F716E18BA}" type="sibTrans" cxnId="{852177FA-99AF-4A64-9D38-1611BC9F4413}">
      <dgm:prSet/>
      <dgm:spPr/>
      <dgm:t>
        <a:bodyPr/>
        <a:lstStyle/>
        <a:p>
          <a:endParaRPr lang="en-US"/>
        </a:p>
      </dgm:t>
    </dgm:pt>
    <dgm:pt modelId="{85FAF5F5-06DF-4FF8-BE7F-369A37AA9737}">
      <dgm:prSet custT="1"/>
      <dgm:spPr>
        <a:ln>
          <a:solidFill>
            <a:schemeClr val="tx1">
              <a:alpha val="90000"/>
            </a:schemeClr>
          </a:solidFill>
        </a:ln>
      </dgm:spPr>
      <dgm:t>
        <a:bodyPr/>
        <a:lstStyle/>
        <a:p>
          <a:pPr rtl="0"/>
          <a:r>
            <a:rPr lang="en-US" sz="2400" b="0" i="0" u="none" dirty="0" smtClean="0">
              <a:solidFill>
                <a:schemeClr val="bg1"/>
              </a:solidFill>
            </a:rPr>
            <a:t>Not having the cell phone on you or working</a:t>
          </a:r>
          <a:endParaRPr lang="en-US" sz="2400" b="0" i="0" u="none" dirty="0">
            <a:solidFill>
              <a:schemeClr val="bg1"/>
            </a:solidFill>
          </a:endParaRPr>
        </a:p>
      </dgm:t>
    </dgm:pt>
    <dgm:pt modelId="{4FCA135F-65F1-49EC-994C-C2A181444130}" type="parTrans" cxnId="{16B16BFB-231F-4BF0-B2C6-652F4D59D63D}">
      <dgm:prSet/>
      <dgm:spPr/>
      <dgm:t>
        <a:bodyPr/>
        <a:lstStyle/>
        <a:p>
          <a:endParaRPr lang="en-US"/>
        </a:p>
      </dgm:t>
    </dgm:pt>
    <dgm:pt modelId="{F702026D-C71E-4798-9898-682C4A914E76}" type="sibTrans" cxnId="{16B16BFB-231F-4BF0-B2C6-652F4D59D63D}">
      <dgm:prSet/>
      <dgm:spPr/>
      <dgm:t>
        <a:bodyPr/>
        <a:lstStyle/>
        <a:p>
          <a:endParaRPr lang="en-US"/>
        </a:p>
      </dgm:t>
    </dgm:pt>
    <dgm:pt modelId="{0642A8F8-7984-4504-90EB-4A7A70BD7784}">
      <dgm:prSet custT="1"/>
      <dgm:spPr>
        <a:ln>
          <a:solidFill>
            <a:schemeClr val="tx1">
              <a:alpha val="90000"/>
            </a:schemeClr>
          </a:solidFill>
        </a:ln>
      </dgm:spPr>
      <dgm:t>
        <a:bodyPr/>
        <a:lstStyle/>
        <a:p>
          <a:pPr rtl="0"/>
          <a:r>
            <a:rPr lang="en-US" sz="2400" b="0" i="0" u="none" dirty="0" smtClean="0"/>
            <a:t>Social Anxiety</a:t>
          </a:r>
          <a:endParaRPr lang="en-US" sz="2400" b="0" i="0" u="none" dirty="0"/>
        </a:p>
      </dgm:t>
    </dgm:pt>
    <dgm:pt modelId="{B7698C23-7D0C-4C4A-B172-A6DAFA72EE0A}" type="parTrans" cxnId="{525E8B16-5F6E-4ED4-BD6C-9E6339BA211A}">
      <dgm:prSet/>
      <dgm:spPr/>
      <dgm:t>
        <a:bodyPr/>
        <a:lstStyle/>
        <a:p>
          <a:endParaRPr lang="en-US"/>
        </a:p>
      </dgm:t>
    </dgm:pt>
    <dgm:pt modelId="{EA07A687-E356-4C7E-B1EF-692C0A3A5C62}" type="sibTrans" cxnId="{525E8B16-5F6E-4ED4-BD6C-9E6339BA211A}">
      <dgm:prSet/>
      <dgm:spPr/>
      <dgm:t>
        <a:bodyPr/>
        <a:lstStyle/>
        <a:p>
          <a:endParaRPr lang="en-US"/>
        </a:p>
      </dgm:t>
    </dgm:pt>
    <dgm:pt modelId="{5F354802-71DB-40C6-A318-40F9325E6B88}">
      <dgm:prSet custT="1"/>
      <dgm:spPr>
        <a:ln>
          <a:solidFill>
            <a:schemeClr val="tx1">
              <a:alpha val="90000"/>
            </a:schemeClr>
          </a:solidFill>
        </a:ln>
      </dgm:spPr>
      <dgm:t>
        <a:bodyPr/>
        <a:lstStyle/>
        <a:p>
          <a:pPr rtl="0"/>
          <a:r>
            <a:rPr lang="en-US" sz="2400" b="0" i="0" u="none" dirty="0" smtClean="0"/>
            <a:t>Fear that you may miss something very important “FOMO” (fear of missing out)</a:t>
          </a:r>
          <a:endParaRPr lang="en-US" sz="2400" b="0" i="0" u="none" dirty="0"/>
        </a:p>
      </dgm:t>
    </dgm:pt>
    <dgm:pt modelId="{2DD8E3FB-5D3A-4891-9017-F1A67104204A}" type="parTrans" cxnId="{2707657A-23B7-47D8-BE04-DF46BA5FBC7F}">
      <dgm:prSet/>
      <dgm:spPr/>
      <dgm:t>
        <a:bodyPr/>
        <a:lstStyle/>
        <a:p>
          <a:endParaRPr lang="en-US"/>
        </a:p>
      </dgm:t>
    </dgm:pt>
    <dgm:pt modelId="{293FCA40-1505-40B0-8A52-DEBDEC4CC026}" type="sibTrans" cxnId="{2707657A-23B7-47D8-BE04-DF46BA5FBC7F}">
      <dgm:prSet/>
      <dgm:spPr/>
      <dgm:t>
        <a:bodyPr/>
        <a:lstStyle/>
        <a:p>
          <a:endParaRPr lang="en-US"/>
        </a:p>
      </dgm:t>
    </dgm:pt>
    <dgm:pt modelId="{B997CB6C-CED2-4334-9E2F-20A2E21B3325}">
      <dgm:prSet custT="1"/>
      <dgm:spPr>
        <a:ln>
          <a:solidFill>
            <a:schemeClr val="tx1">
              <a:alpha val="90000"/>
            </a:schemeClr>
          </a:solidFill>
        </a:ln>
      </dgm:spPr>
      <dgm:t>
        <a:bodyPr/>
        <a:lstStyle/>
        <a:p>
          <a:pPr rtl="0"/>
          <a:r>
            <a:rPr lang="en-US" sz="2400" b="0" i="0" u="none" dirty="0" smtClean="0"/>
            <a:t>Source stated that without his cell phone he noticed how much people want to stay in contact with the world around them</a:t>
          </a:r>
          <a:endParaRPr lang="en-US" sz="2400" b="0" i="0" u="none" dirty="0"/>
        </a:p>
      </dgm:t>
    </dgm:pt>
    <dgm:pt modelId="{9E0889C9-D85C-4C39-90FE-74BEFF2D8E14}" type="parTrans" cxnId="{3262BF55-3F87-4253-A99A-888E30D95B31}">
      <dgm:prSet/>
      <dgm:spPr/>
      <dgm:t>
        <a:bodyPr/>
        <a:lstStyle/>
        <a:p>
          <a:endParaRPr lang="en-US"/>
        </a:p>
      </dgm:t>
    </dgm:pt>
    <dgm:pt modelId="{DC3D70F5-FD38-44C4-99EB-741A30ECCF44}" type="sibTrans" cxnId="{3262BF55-3F87-4253-A99A-888E30D95B31}">
      <dgm:prSet/>
      <dgm:spPr/>
      <dgm:t>
        <a:bodyPr/>
        <a:lstStyle/>
        <a:p>
          <a:endParaRPr lang="en-US"/>
        </a:p>
      </dgm:t>
    </dgm:pt>
    <dgm:pt modelId="{AD1EB64D-3B9C-4EF4-B467-D4E9FFD3FDF6}">
      <dgm:prSet custT="1"/>
      <dgm:spPr>
        <a:ln>
          <a:solidFill>
            <a:schemeClr val="tx1">
              <a:alpha val="90000"/>
            </a:schemeClr>
          </a:solidFill>
        </a:ln>
      </dgm:spPr>
      <dgm:t>
        <a:bodyPr/>
        <a:lstStyle/>
        <a:p>
          <a:pPr rtl="0"/>
          <a:r>
            <a:rPr lang="en-US" sz="2400" b="0" i="0" u="none" dirty="0" smtClean="0">
              <a:solidFill>
                <a:schemeClr val="bg1"/>
              </a:solidFill>
            </a:rPr>
            <a:t>Leads to stress</a:t>
          </a:r>
          <a:endParaRPr lang="en-US" sz="2400" b="0" i="0" u="none" dirty="0">
            <a:solidFill>
              <a:schemeClr val="bg1"/>
            </a:solidFill>
          </a:endParaRPr>
        </a:p>
      </dgm:t>
    </dgm:pt>
    <dgm:pt modelId="{92763A90-877F-4E21-8506-BA7B4EEF5577}" type="parTrans" cxnId="{235BED83-21E1-439E-BB67-E3DADF0957A2}">
      <dgm:prSet/>
      <dgm:spPr/>
      <dgm:t>
        <a:bodyPr/>
        <a:lstStyle/>
        <a:p>
          <a:endParaRPr lang="en-US"/>
        </a:p>
      </dgm:t>
    </dgm:pt>
    <dgm:pt modelId="{7EC8B310-C39F-454D-AE6B-C31BAAB23550}" type="sibTrans" cxnId="{235BED83-21E1-439E-BB67-E3DADF0957A2}">
      <dgm:prSet/>
      <dgm:spPr/>
      <dgm:t>
        <a:bodyPr/>
        <a:lstStyle/>
        <a:p>
          <a:endParaRPr lang="en-US"/>
        </a:p>
      </dgm:t>
    </dgm:pt>
    <dgm:pt modelId="{D0C6EE71-6371-49F4-BCF7-AA7D5809E751}" type="pres">
      <dgm:prSet presAssocID="{936EC39D-C066-4CF9-88DD-F2B014F8DFB5}" presName="Name0" presStyleCnt="0">
        <dgm:presLayoutVars>
          <dgm:dir/>
          <dgm:animLvl val="lvl"/>
          <dgm:resizeHandles val="exact"/>
        </dgm:presLayoutVars>
      </dgm:prSet>
      <dgm:spPr/>
      <dgm:t>
        <a:bodyPr/>
        <a:lstStyle/>
        <a:p>
          <a:endParaRPr lang="en-US"/>
        </a:p>
      </dgm:t>
    </dgm:pt>
    <dgm:pt modelId="{BB337EAD-39B3-4998-BA96-784B02DA2CF5}" type="pres">
      <dgm:prSet presAssocID="{7170B878-FF43-4535-9ADC-87447E2CE409}" presName="boxAndChildren" presStyleCnt="0"/>
      <dgm:spPr/>
    </dgm:pt>
    <dgm:pt modelId="{A6D2E103-58A2-4F55-944C-BFCE04F49B34}" type="pres">
      <dgm:prSet presAssocID="{7170B878-FF43-4535-9ADC-87447E2CE409}" presName="parentTextBox" presStyleLbl="node1" presStyleIdx="0" presStyleCnt="2" custScaleY="18138"/>
      <dgm:spPr/>
      <dgm:t>
        <a:bodyPr/>
        <a:lstStyle/>
        <a:p>
          <a:endParaRPr lang="en-US"/>
        </a:p>
      </dgm:t>
    </dgm:pt>
    <dgm:pt modelId="{CB59A2A5-0EF4-453A-ACCF-E6EAF7119923}" type="pres">
      <dgm:prSet presAssocID="{20245F19-7D6A-4891-9A99-0732579DA571}" presName="sp" presStyleCnt="0"/>
      <dgm:spPr/>
    </dgm:pt>
    <dgm:pt modelId="{3FE7FB11-6ABE-4B13-93D8-12CFB6211839}" type="pres">
      <dgm:prSet presAssocID="{0F223707-8D7C-4B85-8EBD-5A8B0D41575C}" presName="arrowAndChildren" presStyleCnt="0"/>
      <dgm:spPr/>
    </dgm:pt>
    <dgm:pt modelId="{CB0DBBA4-F0A7-4F75-B3E6-BAD206A554AA}" type="pres">
      <dgm:prSet presAssocID="{0F223707-8D7C-4B85-8EBD-5A8B0D41575C}" presName="parentTextArrow" presStyleLbl="node1" presStyleIdx="0" presStyleCnt="2"/>
      <dgm:spPr/>
      <dgm:t>
        <a:bodyPr/>
        <a:lstStyle/>
        <a:p>
          <a:endParaRPr lang="en-US"/>
        </a:p>
      </dgm:t>
    </dgm:pt>
    <dgm:pt modelId="{881BC968-3BB2-442F-88E8-30F00E1068DF}" type="pres">
      <dgm:prSet presAssocID="{0F223707-8D7C-4B85-8EBD-5A8B0D41575C}" presName="arrow" presStyleLbl="node1" presStyleIdx="1" presStyleCnt="2" custScaleY="49297" custLinFactNeighborY="537"/>
      <dgm:spPr/>
      <dgm:t>
        <a:bodyPr/>
        <a:lstStyle/>
        <a:p>
          <a:endParaRPr lang="en-US"/>
        </a:p>
      </dgm:t>
    </dgm:pt>
    <dgm:pt modelId="{84FE395C-63DE-4B97-B22A-A8DB2604ABC7}" type="pres">
      <dgm:prSet presAssocID="{0F223707-8D7C-4B85-8EBD-5A8B0D41575C}" presName="descendantArrow" presStyleCnt="0"/>
      <dgm:spPr/>
    </dgm:pt>
    <dgm:pt modelId="{3E681C33-471E-4F34-B4AC-281221BB4B0B}" type="pres">
      <dgm:prSet presAssocID="{D4AFF589-E17C-4465-83DC-058C3B2B8914}" presName="childTextArrow" presStyleLbl="fgAccFollowNode1" presStyleIdx="0" presStyleCnt="2" custScaleY="77393" custLinFactNeighborY="4530">
        <dgm:presLayoutVars>
          <dgm:bulletEnabled val="1"/>
        </dgm:presLayoutVars>
      </dgm:prSet>
      <dgm:spPr/>
      <dgm:t>
        <a:bodyPr/>
        <a:lstStyle/>
        <a:p>
          <a:endParaRPr lang="en-US"/>
        </a:p>
      </dgm:t>
    </dgm:pt>
    <dgm:pt modelId="{F06DC7E4-A14F-4868-A3CA-3EE0811BDDF8}" type="pres">
      <dgm:prSet presAssocID="{0642A8F8-7984-4504-90EB-4A7A70BD7784}" presName="childTextArrow" presStyleLbl="fgAccFollowNode1" presStyleIdx="1" presStyleCnt="2" custScaleY="77393" custLinFactNeighborY="4530">
        <dgm:presLayoutVars>
          <dgm:bulletEnabled val="1"/>
        </dgm:presLayoutVars>
      </dgm:prSet>
      <dgm:spPr/>
      <dgm:t>
        <a:bodyPr/>
        <a:lstStyle/>
        <a:p>
          <a:endParaRPr lang="en-US"/>
        </a:p>
      </dgm:t>
    </dgm:pt>
  </dgm:ptLst>
  <dgm:cxnLst>
    <dgm:cxn modelId="{950E4CA1-BAEC-4478-918E-3CA44C5BC19D}" type="presOf" srcId="{D4AFF589-E17C-4465-83DC-058C3B2B8914}" destId="{3E681C33-471E-4F34-B4AC-281221BB4B0B}" srcOrd="0" destOrd="0" presId="urn:microsoft.com/office/officeart/2005/8/layout/process4"/>
    <dgm:cxn modelId="{F803726C-F579-4DD3-939A-55A76B633289}" type="presOf" srcId="{85FAF5F5-06DF-4FF8-BE7F-369A37AA9737}" destId="{3E681C33-471E-4F34-B4AC-281221BB4B0B}" srcOrd="0" destOrd="1" presId="urn:microsoft.com/office/officeart/2005/8/layout/process4"/>
    <dgm:cxn modelId="{EDF0B4FB-9D58-4DAE-8CF7-5642B6901CF0}" type="presOf" srcId="{936EC39D-C066-4CF9-88DD-F2B014F8DFB5}" destId="{D0C6EE71-6371-49F4-BCF7-AA7D5809E751}" srcOrd="0" destOrd="0" presId="urn:microsoft.com/office/officeart/2005/8/layout/process4"/>
    <dgm:cxn modelId="{3262BF55-3F87-4253-A99A-888E30D95B31}" srcId="{5F354802-71DB-40C6-A318-40F9325E6B88}" destId="{B997CB6C-CED2-4334-9E2F-20A2E21B3325}" srcOrd="0" destOrd="0" parTransId="{9E0889C9-D85C-4C39-90FE-74BEFF2D8E14}" sibTransId="{DC3D70F5-FD38-44C4-99EB-741A30ECCF44}"/>
    <dgm:cxn modelId="{DA1EAC71-95EF-4720-BEB6-2A710E0ECB04}" type="presOf" srcId="{5F354802-71DB-40C6-A318-40F9325E6B88}" destId="{F06DC7E4-A14F-4868-A3CA-3EE0811BDDF8}" srcOrd="0" destOrd="1" presId="urn:microsoft.com/office/officeart/2005/8/layout/process4"/>
    <dgm:cxn modelId="{CDD3D80B-9DB2-4BA0-BF0A-561BF314C5F2}" srcId="{0F223707-8D7C-4B85-8EBD-5A8B0D41575C}" destId="{D4AFF589-E17C-4465-83DC-058C3B2B8914}" srcOrd="0" destOrd="0" parTransId="{276373EF-7045-4D7A-8D83-DA835472857A}" sibTransId="{731FDE34-1891-4BA4-B955-1BCD5EEE4757}"/>
    <dgm:cxn modelId="{CD5EA4E3-5D76-4870-ACC5-9ED2455EF2B9}" srcId="{936EC39D-C066-4CF9-88DD-F2B014F8DFB5}" destId="{0F223707-8D7C-4B85-8EBD-5A8B0D41575C}" srcOrd="0" destOrd="0" parTransId="{B13F12BE-5D76-4E0B-8DCA-3AC68712D7EA}" sibTransId="{20245F19-7D6A-4891-9A99-0732579DA571}"/>
    <dgm:cxn modelId="{B7621DF8-558C-4BA5-9844-519DEE8DDE96}" type="presOf" srcId="{AD1EB64D-3B9C-4EF4-B467-D4E9FFD3FDF6}" destId="{3E681C33-471E-4F34-B4AC-281221BB4B0B}" srcOrd="0" destOrd="2" presId="urn:microsoft.com/office/officeart/2005/8/layout/process4"/>
    <dgm:cxn modelId="{2707657A-23B7-47D8-BE04-DF46BA5FBC7F}" srcId="{0642A8F8-7984-4504-90EB-4A7A70BD7784}" destId="{5F354802-71DB-40C6-A318-40F9325E6B88}" srcOrd="0" destOrd="0" parTransId="{2DD8E3FB-5D3A-4891-9017-F1A67104204A}" sibTransId="{293FCA40-1505-40B0-8A52-DEBDEC4CC026}"/>
    <dgm:cxn modelId="{16B16BFB-231F-4BF0-B2C6-652F4D59D63D}" srcId="{D4AFF589-E17C-4465-83DC-058C3B2B8914}" destId="{85FAF5F5-06DF-4FF8-BE7F-369A37AA9737}" srcOrd="0" destOrd="0" parTransId="{4FCA135F-65F1-49EC-994C-C2A181444130}" sibTransId="{F702026D-C71E-4798-9898-682C4A914E76}"/>
    <dgm:cxn modelId="{6613D3E5-4971-4B9B-A6C4-C1AF5DB2580E}" type="presOf" srcId="{0F223707-8D7C-4B85-8EBD-5A8B0D41575C}" destId="{881BC968-3BB2-442F-88E8-30F00E1068DF}" srcOrd="1" destOrd="0" presId="urn:microsoft.com/office/officeart/2005/8/layout/process4"/>
    <dgm:cxn modelId="{852177FA-99AF-4A64-9D38-1611BC9F4413}" srcId="{936EC39D-C066-4CF9-88DD-F2B014F8DFB5}" destId="{7170B878-FF43-4535-9ADC-87447E2CE409}" srcOrd="1" destOrd="0" parTransId="{FCCA0B86-4977-421D-B33D-3C92784E6492}" sibTransId="{3E412446-311D-40A8-BD4E-FF5F716E18BA}"/>
    <dgm:cxn modelId="{525E8B16-5F6E-4ED4-BD6C-9E6339BA211A}" srcId="{0F223707-8D7C-4B85-8EBD-5A8B0D41575C}" destId="{0642A8F8-7984-4504-90EB-4A7A70BD7784}" srcOrd="1" destOrd="0" parTransId="{B7698C23-7D0C-4C4A-B172-A6DAFA72EE0A}" sibTransId="{EA07A687-E356-4C7E-B1EF-692C0A3A5C62}"/>
    <dgm:cxn modelId="{D7AC06D6-F657-41DD-BE0F-3DDE7FA07D43}" type="presOf" srcId="{7170B878-FF43-4535-9ADC-87447E2CE409}" destId="{A6D2E103-58A2-4F55-944C-BFCE04F49B34}" srcOrd="0" destOrd="0" presId="urn:microsoft.com/office/officeart/2005/8/layout/process4"/>
    <dgm:cxn modelId="{2338386E-02C1-475A-971B-4DA30236EADA}" type="presOf" srcId="{0642A8F8-7984-4504-90EB-4A7A70BD7784}" destId="{F06DC7E4-A14F-4868-A3CA-3EE0811BDDF8}" srcOrd="0" destOrd="0" presId="urn:microsoft.com/office/officeart/2005/8/layout/process4"/>
    <dgm:cxn modelId="{235BED83-21E1-439E-BB67-E3DADF0957A2}" srcId="{85FAF5F5-06DF-4FF8-BE7F-369A37AA9737}" destId="{AD1EB64D-3B9C-4EF4-B467-D4E9FFD3FDF6}" srcOrd="0" destOrd="0" parTransId="{92763A90-877F-4E21-8506-BA7B4EEF5577}" sibTransId="{7EC8B310-C39F-454D-AE6B-C31BAAB23550}"/>
    <dgm:cxn modelId="{2BE09D24-8766-455E-B011-455FC6949E27}" type="presOf" srcId="{B997CB6C-CED2-4334-9E2F-20A2E21B3325}" destId="{F06DC7E4-A14F-4868-A3CA-3EE0811BDDF8}" srcOrd="0" destOrd="2" presId="urn:microsoft.com/office/officeart/2005/8/layout/process4"/>
    <dgm:cxn modelId="{B03A307A-B3B6-4FB8-B802-691073D214C7}" type="presOf" srcId="{0F223707-8D7C-4B85-8EBD-5A8B0D41575C}" destId="{CB0DBBA4-F0A7-4F75-B3E6-BAD206A554AA}" srcOrd="0" destOrd="0" presId="urn:microsoft.com/office/officeart/2005/8/layout/process4"/>
    <dgm:cxn modelId="{BC5A413A-EE20-4645-B868-80FD75E05CEB}" type="presParOf" srcId="{D0C6EE71-6371-49F4-BCF7-AA7D5809E751}" destId="{BB337EAD-39B3-4998-BA96-784B02DA2CF5}" srcOrd="0" destOrd="0" presId="urn:microsoft.com/office/officeart/2005/8/layout/process4"/>
    <dgm:cxn modelId="{73B5C1DE-0DAB-4F4D-8430-62C20F8CE0C3}" type="presParOf" srcId="{BB337EAD-39B3-4998-BA96-784B02DA2CF5}" destId="{A6D2E103-58A2-4F55-944C-BFCE04F49B34}" srcOrd="0" destOrd="0" presId="urn:microsoft.com/office/officeart/2005/8/layout/process4"/>
    <dgm:cxn modelId="{3C9A299D-46BF-4ECA-8E6C-B3B1A7C22B40}" type="presParOf" srcId="{D0C6EE71-6371-49F4-BCF7-AA7D5809E751}" destId="{CB59A2A5-0EF4-453A-ACCF-E6EAF7119923}" srcOrd="1" destOrd="0" presId="urn:microsoft.com/office/officeart/2005/8/layout/process4"/>
    <dgm:cxn modelId="{38752105-891C-47F8-8B56-C2678373F091}" type="presParOf" srcId="{D0C6EE71-6371-49F4-BCF7-AA7D5809E751}" destId="{3FE7FB11-6ABE-4B13-93D8-12CFB6211839}" srcOrd="2" destOrd="0" presId="urn:microsoft.com/office/officeart/2005/8/layout/process4"/>
    <dgm:cxn modelId="{4F80EAE2-E708-42A3-9496-F4539952BFB4}" type="presParOf" srcId="{3FE7FB11-6ABE-4B13-93D8-12CFB6211839}" destId="{CB0DBBA4-F0A7-4F75-B3E6-BAD206A554AA}" srcOrd="0" destOrd="0" presId="urn:microsoft.com/office/officeart/2005/8/layout/process4"/>
    <dgm:cxn modelId="{581E44B4-E53A-40B1-9029-1AE0FB0ED41C}" type="presParOf" srcId="{3FE7FB11-6ABE-4B13-93D8-12CFB6211839}" destId="{881BC968-3BB2-442F-88E8-30F00E1068DF}" srcOrd="1" destOrd="0" presId="urn:microsoft.com/office/officeart/2005/8/layout/process4"/>
    <dgm:cxn modelId="{86F96E32-0F7F-41A9-9EE1-FDE0306817A0}" type="presParOf" srcId="{3FE7FB11-6ABE-4B13-93D8-12CFB6211839}" destId="{84FE395C-63DE-4B97-B22A-A8DB2604ABC7}" srcOrd="2" destOrd="0" presId="urn:microsoft.com/office/officeart/2005/8/layout/process4"/>
    <dgm:cxn modelId="{53D10EEF-2205-4372-81D1-226C95F31BB8}" type="presParOf" srcId="{84FE395C-63DE-4B97-B22A-A8DB2604ABC7}" destId="{3E681C33-471E-4F34-B4AC-281221BB4B0B}" srcOrd="0" destOrd="0" presId="urn:microsoft.com/office/officeart/2005/8/layout/process4"/>
    <dgm:cxn modelId="{13C41BCF-A5F0-4C44-BF35-19E1E02EB58E}" type="presParOf" srcId="{84FE395C-63DE-4B97-B22A-A8DB2604ABC7}" destId="{F06DC7E4-A14F-4868-A3CA-3EE0811BDDF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69E071-B31E-4B4D-9E8D-2A643F4507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2316F5E-423D-43F3-8794-6ECBACF49D4B}">
      <dgm:prSet phldrT="[Text]" custT="1"/>
      <dgm:spPr>
        <a:solidFill>
          <a:srgbClr val="C00000"/>
        </a:solidFill>
        <a:ln>
          <a:solidFill>
            <a:schemeClr val="tx1"/>
          </a:solidFill>
        </a:ln>
      </dgm:spPr>
      <dgm:t>
        <a:bodyPr/>
        <a:lstStyle/>
        <a:p>
          <a:r>
            <a:rPr lang="en-US" sz="3600" dirty="0" smtClean="0"/>
            <a:t>Effects of Cell Phone Addiction</a:t>
          </a:r>
          <a:endParaRPr lang="en-US" sz="3600" dirty="0"/>
        </a:p>
      </dgm:t>
    </dgm:pt>
    <dgm:pt modelId="{20D0F047-54F1-4798-BF47-26D19D7613C0}" type="parTrans" cxnId="{FB3E6389-B171-4E42-857A-1AE12E39E4F8}">
      <dgm:prSet/>
      <dgm:spPr/>
      <dgm:t>
        <a:bodyPr/>
        <a:lstStyle/>
        <a:p>
          <a:endParaRPr lang="en-US"/>
        </a:p>
      </dgm:t>
    </dgm:pt>
    <dgm:pt modelId="{7AB57187-5D05-40FF-9818-A579C7474922}" type="sibTrans" cxnId="{FB3E6389-B171-4E42-857A-1AE12E39E4F8}">
      <dgm:prSet/>
      <dgm:spPr/>
      <dgm:t>
        <a:bodyPr/>
        <a:lstStyle/>
        <a:p>
          <a:endParaRPr lang="en-US"/>
        </a:p>
      </dgm:t>
    </dgm:pt>
    <dgm:pt modelId="{1325FA45-05FB-48A9-9A31-800FA5F0DD28}">
      <dgm:prSet phldrT="[Text]"/>
      <dgm:spPr>
        <a:solidFill>
          <a:srgbClr val="FFC000"/>
        </a:solidFill>
        <a:ln>
          <a:solidFill>
            <a:schemeClr val="tx1"/>
          </a:solidFill>
        </a:ln>
      </dgm:spPr>
      <dgm:t>
        <a:bodyPr/>
        <a:lstStyle/>
        <a:p>
          <a:r>
            <a:rPr lang="en-US" dirty="0" smtClean="0"/>
            <a:t>Stress</a:t>
          </a:r>
          <a:endParaRPr lang="en-US" dirty="0"/>
        </a:p>
      </dgm:t>
    </dgm:pt>
    <dgm:pt modelId="{9419727E-4EA1-4630-AE0F-61DB144DB70C}" type="parTrans" cxnId="{C9D20BA0-4155-496A-A395-B57E5216DE7A}">
      <dgm:prSet/>
      <dgm:spPr/>
      <dgm:t>
        <a:bodyPr/>
        <a:lstStyle/>
        <a:p>
          <a:endParaRPr lang="en-US"/>
        </a:p>
      </dgm:t>
    </dgm:pt>
    <dgm:pt modelId="{78CB13B0-C9DD-4E9D-823C-4ADF9795A7CD}" type="sibTrans" cxnId="{C9D20BA0-4155-496A-A395-B57E5216DE7A}">
      <dgm:prSet/>
      <dgm:spPr/>
      <dgm:t>
        <a:bodyPr/>
        <a:lstStyle/>
        <a:p>
          <a:endParaRPr lang="en-US"/>
        </a:p>
      </dgm:t>
    </dgm:pt>
    <dgm:pt modelId="{B23B636C-1318-4484-93EC-7FBEC0F9D748}">
      <dgm:prSet phldrT="[Text]"/>
      <dgm:spPr>
        <a:ln>
          <a:solidFill>
            <a:schemeClr val="tx1"/>
          </a:solidFill>
        </a:ln>
      </dgm:spPr>
      <dgm:t>
        <a:bodyPr/>
        <a:lstStyle/>
        <a:p>
          <a:r>
            <a:rPr lang="en-US" dirty="0" smtClean="0"/>
            <a:t>Social Anxiety</a:t>
          </a:r>
          <a:endParaRPr lang="en-US" dirty="0"/>
        </a:p>
      </dgm:t>
    </dgm:pt>
    <dgm:pt modelId="{4AAD0CCE-4379-4F28-AAA1-7A7652BA7985}" type="parTrans" cxnId="{AE3390F6-EB2E-45A6-ABF9-3FA7E94B93B0}">
      <dgm:prSet/>
      <dgm:spPr/>
      <dgm:t>
        <a:bodyPr/>
        <a:lstStyle/>
        <a:p>
          <a:endParaRPr lang="en-US"/>
        </a:p>
      </dgm:t>
    </dgm:pt>
    <dgm:pt modelId="{34C653C5-3045-4200-9CDC-40BC619D15FD}" type="sibTrans" cxnId="{AE3390F6-EB2E-45A6-ABF9-3FA7E94B93B0}">
      <dgm:prSet/>
      <dgm:spPr/>
      <dgm:t>
        <a:bodyPr/>
        <a:lstStyle/>
        <a:p>
          <a:endParaRPr lang="en-US"/>
        </a:p>
      </dgm:t>
    </dgm:pt>
    <dgm:pt modelId="{AD0B205B-AED7-4763-8493-A838C45DD538}">
      <dgm:prSet phldrT="[Text]"/>
      <dgm:spPr>
        <a:solidFill>
          <a:srgbClr val="0070C0"/>
        </a:solidFill>
        <a:ln>
          <a:solidFill>
            <a:schemeClr val="tx1"/>
          </a:solidFill>
        </a:ln>
      </dgm:spPr>
      <dgm:t>
        <a:bodyPr/>
        <a:lstStyle/>
        <a:p>
          <a:r>
            <a:rPr lang="en-US" dirty="0" smtClean="0"/>
            <a:t>Dependency</a:t>
          </a:r>
          <a:endParaRPr lang="en-US" dirty="0"/>
        </a:p>
      </dgm:t>
    </dgm:pt>
    <dgm:pt modelId="{008809BE-F926-435F-BDFE-F164ED516CB8}" type="parTrans" cxnId="{B3497BDF-8AAE-41B5-8C91-AC891419BFB0}">
      <dgm:prSet/>
      <dgm:spPr/>
      <dgm:t>
        <a:bodyPr/>
        <a:lstStyle/>
        <a:p>
          <a:endParaRPr lang="en-US"/>
        </a:p>
      </dgm:t>
    </dgm:pt>
    <dgm:pt modelId="{E8DA0272-B49B-456C-A6AB-44A18B6CE120}" type="sibTrans" cxnId="{B3497BDF-8AAE-41B5-8C91-AC891419BFB0}">
      <dgm:prSet/>
      <dgm:spPr/>
      <dgm:t>
        <a:bodyPr/>
        <a:lstStyle/>
        <a:p>
          <a:endParaRPr lang="en-US"/>
        </a:p>
      </dgm:t>
    </dgm:pt>
    <dgm:pt modelId="{D56BF752-DCF8-40BB-98D3-11C0DEB5F812}" type="pres">
      <dgm:prSet presAssocID="{9469E071-B31E-4B4D-9E8D-2A643F4507B2}" presName="hierChild1" presStyleCnt="0">
        <dgm:presLayoutVars>
          <dgm:orgChart val="1"/>
          <dgm:chPref val="1"/>
          <dgm:dir/>
          <dgm:animOne val="branch"/>
          <dgm:animLvl val="lvl"/>
          <dgm:resizeHandles/>
        </dgm:presLayoutVars>
      </dgm:prSet>
      <dgm:spPr/>
      <dgm:t>
        <a:bodyPr/>
        <a:lstStyle/>
        <a:p>
          <a:endParaRPr lang="en-US"/>
        </a:p>
      </dgm:t>
    </dgm:pt>
    <dgm:pt modelId="{316BAF99-D815-4BBD-B9F9-72D699B25F4C}" type="pres">
      <dgm:prSet presAssocID="{92316F5E-423D-43F3-8794-6ECBACF49D4B}" presName="hierRoot1" presStyleCnt="0">
        <dgm:presLayoutVars>
          <dgm:hierBranch val="init"/>
        </dgm:presLayoutVars>
      </dgm:prSet>
      <dgm:spPr/>
    </dgm:pt>
    <dgm:pt modelId="{4C0E3947-79EF-4453-901C-94A1B785A3CB}" type="pres">
      <dgm:prSet presAssocID="{92316F5E-423D-43F3-8794-6ECBACF49D4B}" presName="rootComposite1" presStyleCnt="0"/>
      <dgm:spPr/>
    </dgm:pt>
    <dgm:pt modelId="{7EE8307D-DCC6-416F-A29A-69B926BB26B4}" type="pres">
      <dgm:prSet presAssocID="{92316F5E-423D-43F3-8794-6ECBACF49D4B}" presName="rootText1" presStyleLbl="node0" presStyleIdx="0" presStyleCnt="1" custScaleX="341004" custScaleY="65126">
        <dgm:presLayoutVars>
          <dgm:chPref val="3"/>
        </dgm:presLayoutVars>
      </dgm:prSet>
      <dgm:spPr/>
      <dgm:t>
        <a:bodyPr/>
        <a:lstStyle/>
        <a:p>
          <a:endParaRPr lang="en-US"/>
        </a:p>
      </dgm:t>
    </dgm:pt>
    <dgm:pt modelId="{493B01CC-D3AB-4431-9E28-DA4880A8B29B}" type="pres">
      <dgm:prSet presAssocID="{92316F5E-423D-43F3-8794-6ECBACF49D4B}" presName="rootConnector1" presStyleLbl="node1" presStyleIdx="0" presStyleCnt="0"/>
      <dgm:spPr/>
      <dgm:t>
        <a:bodyPr/>
        <a:lstStyle/>
        <a:p>
          <a:endParaRPr lang="en-US"/>
        </a:p>
      </dgm:t>
    </dgm:pt>
    <dgm:pt modelId="{150650DA-F85D-488F-B5E8-00D0B986754A}" type="pres">
      <dgm:prSet presAssocID="{92316F5E-423D-43F3-8794-6ECBACF49D4B}" presName="hierChild2" presStyleCnt="0"/>
      <dgm:spPr/>
    </dgm:pt>
    <dgm:pt modelId="{1110B70C-7B1D-4EAD-BA64-3C492039FB39}" type="pres">
      <dgm:prSet presAssocID="{9419727E-4EA1-4630-AE0F-61DB144DB70C}" presName="Name37" presStyleLbl="parChTrans1D2" presStyleIdx="0" presStyleCnt="3"/>
      <dgm:spPr/>
      <dgm:t>
        <a:bodyPr/>
        <a:lstStyle/>
        <a:p>
          <a:endParaRPr lang="en-US"/>
        </a:p>
      </dgm:t>
    </dgm:pt>
    <dgm:pt modelId="{63267117-4322-4FFF-B6E2-754FC9940CFF}" type="pres">
      <dgm:prSet presAssocID="{1325FA45-05FB-48A9-9A31-800FA5F0DD28}" presName="hierRoot2" presStyleCnt="0">
        <dgm:presLayoutVars>
          <dgm:hierBranch val="init"/>
        </dgm:presLayoutVars>
      </dgm:prSet>
      <dgm:spPr/>
    </dgm:pt>
    <dgm:pt modelId="{1977F898-278A-4DC9-AC00-2807F637087E}" type="pres">
      <dgm:prSet presAssocID="{1325FA45-05FB-48A9-9A31-800FA5F0DD28}" presName="rootComposite" presStyleCnt="0"/>
      <dgm:spPr/>
    </dgm:pt>
    <dgm:pt modelId="{2E176FA5-2B13-4A37-8BAF-6324BA4D0A7A}" type="pres">
      <dgm:prSet presAssocID="{1325FA45-05FB-48A9-9A31-800FA5F0DD28}" presName="rootText" presStyleLbl="node2" presStyleIdx="0" presStyleCnt="3" custScaleY="55520">
        <dgm:presLayoutVars>
          <dgm:chPref val="3"/>
        </dgm:presLayoutVars>
      </dgm:prSet>
      <dgm:spPr/>
      <dgm:t>
        <a:bodyPr/>
        <a:lstStyle/>
        <a:p>
          <a:endParaRPr lang="en-US"/>
        </a:p>
      </dgm:t>
    </dgm:pt>
    <dgm:pt modelId="{A54E44DD-6772-452A-8738-343ED109CAB8}" type="pres">
      <dgm:prSet presAssocID="{1325FA45-05FB-48A9-9A31-800FA5F0DD28}" presName="rootConnector" presStyleLbl="node2" presStyleIdx="0" presStyleCnt="3"/>
      <dgm:spPr/>
      <dgm:t>
        <a:bodyPr/>
        <a:lstStyle/>
        <a:p>
          <a:endParaRPr lang="en-US"/>
        </a:p>
      </dgm:t>
    </dgm:pt>
    <dgm:pt modelId="{92D8BD84-80E0-4E76-8C44-B4BBC0C71F4E}" type="pres">
      <dgm:prSet presAssocID="{1325FA45-05FB-48A9-9A31-800FA5F0DD28}" presName="hierChild4" presStyleCnt="0"/>
      <dgm:spPr/>
    </dgm:pt>
    <dgm:pt modelId="{19246019-3FD2-4D1A-B3A6-73F3B299FE1A}" type="pres">
      <dgm:prSet presAssocID="{1325FA45-05FB-48A9-9A31-800FA5F0DD28}" presName="hierChild5" presStyleCnt="0"/>
      <dgm:spPr/>
    </dgm:pt>
    <dgm:pt modelId="{175F413B-440D-4D25-8133-38D75147B065}" type="pres">
      <dgm:prSet presAssocID="{4AAD0CCE-4379-4F28-AAA1-7A7652BA7985}" presName="Name37" presStyleLbl="parChTrans1D2" presStyleIdx="1" presStyleCnt="3"/>
      <dgm:spPr/>
      <dgm:t>
        <a:bodyPr/>
        <a:lstStyle/>
        <a:p>
          <a:endParaRPr lang="en-US"/>
        </a:p>
      </dgm:t>
    </dgm:pt>
    <dgm:pt modelId="{7AD2BE1A-5B09-4B48-92A0-082906D1602E}" type="pres">
      <dgm:prSet presAssocID="{B23B636C-1318-4484-93EC-7FBEC0F9D748}" presName="hierRoot2" presStyleCnt="0">
        <dgm:presLayoutVars>
          <dgm:hierBranch val="init"/>
        </dgm:presLayoutVars>
      </dgm:prSet>
      <dgm:spPr/>
    </dgm:pt>
    <dgm:pt modelId="{FC00340A-5097-4FFA-B120-8E7EA2852A5B}" type="pres">
      <dgm:prSet presAssocID="{B23B636C-1318-4484-93EC-7FBEC0F9D748}" presName="rootComposite" presStyleCnt="0"/>
      <dgm:spPr/>
    </dgm:pt>
    <dgm:pt modelId="{056D0744-194F-49DB-B940-F44A02FFD431}" type="pres">
      <dgm:prSet presAssocID="{B23B636C-1318-4484-93EC-7FBEC0F9D748}" presName="rootText" presStyleLbl="node2" presStyleIdx="1" presStyleCnt="3" custScaleY="55520">
        <dgm:presLayoutVars>
          <dgm:chPref val="3"/>
        </dgm:presLayoutVars>
      </dgm:prSet>
      <dgm:spPr/>
      <dgm:t>
        <a:bodyPr/>
        <a:lstStyle/>
        <a:p>
          <a:endParaRPr lang="en-US"/>
        </a:p>
      </dgm:t>
    </dgm:pt>
    <dgm:pt modelId="{EC37CE3A-94F1-4916-8299-29BD495D7059}" type="pres">
      <dgm:prSet presAssocID="{B23B636C-1318-4484-93EC-7FBEC0F9D748}" presName="rootConnector" presStyleLbl="node2" presStyleIdx="1" presStyleCnt="3"/>
      <dgm:spPr/>
      <dgm:t>
        <a:bodyPr/>
        <a:lstStyle/>
        <a:p>
          <a:endParaRPr lang="en-US"/>
        </a:p>
      </dgm:t>
    </dgm:pt>
    <dgm:pt modelId="{DB71ADB9-5470-480E-9939-746B38687221}" type="pres">
      <dgm:prSet presAssocID="{B23B636C-1318-4484-93EC-7FBEC0F9D748}" presName="hierChild4" presStyleCnt="0"/>
      <dgm:spPr/>
    </dgm:pt>
    <dgm:pt modelId="{AE467076-30E3-4814-B5B8-26B4391C2024}" type="pres">
      <dgm:prSet presAssocID="{B23B636C-1318-4484-93EC-7FBEC0F9D748}" presName="hierChild5" presStyleCnt="0"/>
      <dgm:spPr/>
    </dgm:pt>
    <dgm:pt modelId="{40DA7872-C714-4F2E-A347-EF74DD944D74}" type="pres">
      <dgm:prSet presAssocID="{008809BE-F926-435F-BDFE-F164ED516CB8}" presName="Name37" presStyleLbl="parChTrans1D2" presStyleIdx="2" presStyleCnt="3"/>
      <dgm:spPr/>
      <dgm:t>
        <a:bodyPr/>
        <a:lstStyle/>
        <a:p>
          <a:endParaRPr lang="en-US"/>
        </a:p>
      </dgm:t>
    </dgm:pt>
    <dgm:pt modelId="{B21C6467-13FC-429D-A94D-0B68CB722B9E}" type="pres">
      <dgm:prSet presAssocID="{AD0B205B-AED7-4763-8493-A838C45DD538}" presName="hierRoot2" presStyleCnt="0">
        <dgm:presLayoutVars>
          <dgm:hierBranch val="init"/>
        </dgm:presLayoutVars>
      </dgm:prSet>
      <dgm:spPr/>
    </dgm:pt>
    <dgm:pt modelId="{148F6378-6AD3-4B98-B296-C41C5A80B6A2}" type="pres">
      <dgm:prSet presAssocID="{AD0B205B-AED7-4763-8493-A838C45DD538}" presName="rootComposite" presStyleCnt="0"/>
      <dgm:spPr/>
    </dgm:pt>
    <dgm:pt modelId="{A572B4F5-6A6A-4057-8ECF-B8CB00A965D1}" type="pres">
      <dgm:prSet presAssocID="{AD0B205B-AED7-4763-8493-A838C45DD538}" presName="rootText" presStyleLbl="node2" presStyleIdx="2" presStyleCnt="3" custScaleY="55520">
        <dgm:presLayoutVars>
          <dgm:chPref val="3"/>
        </dgm:presLayoutVars>
      </dgm:prSet>
      <dgm:spPr/>
      <dgm:t>
        <a:bodyPr/>
        <a:lstStyle/>
        <a:p>
          <a:endParaRPr lang="en-US"/>
        </a:p>
      </dgm:t>
    </dgm:pt>
    <dgm:pt modelId="{ED668FE0-DE14-4CF3-93AA-BCC82F576983}" type="pres">
      <dgm:prSet presAssocID="{AD0B205B-AED7-4763-8493-A838C45DD538}" presName="rootConnector" presStyleLbl="node2" presStyleIdx="2" presStyleCnt="3"/>
      <dgm:spPr/>
      <dgm:t>
        <a:bodyPr/>
        <a:lstStyle/>
        <a:p>
          <a:endParaRPr lang="en-US"/>
        </a:p>
      </dgm:t>
    </dgm:pt>
    <dgm:pt modelId="{5A2C0D57-AF46-4143-BC42-B0DA45DEA70F}" type="pres">
      <dgm:prSet presAssocID="{AD0B205B-AED7-4763-8493-A838C45DD538}" presName="hierChild4" presStyleCnt="0"/>
      <dgm:spPr/>
    </dgm:pt>
    <dgm:pt modelId="{7DBFEDF8-AEA6-4E11-8024-B1983A6A4851}" type="pres">
      <dgm:prSet presAssocID="{AD0B205B-AED7-4763-8493-A838C45DD538}" presName="hierChild5" presStyleCnt="0"/>
      <dgm:spPr/>
    </dgm:pt>
    <dgm:pt modelId="{79F02AF7-B5D1-4158-B6BA-F8F7922FFB0E}" type="pres">
      <dgm:prSet presAssocID="{92316F5E-423D-43F3-8794-6ECBACF49D4B}" presName="hierChild3" presStyleCnt="0"/>
      <dgm:spPr/>
    </dgm:pt>
  </dgm:ptLst>
  <dgm:cxnLst>
    <dgm:cxn modelId="{23683CF8-D5FB-4713-ACF9-0EBDB1FE7B67}" type="presOf" srcId="{B23B636C-1318-4484-93EC-7FBEC0F9D748}" destId="{056D0744-194F-49DB-B940-F44A02FFD431}" srcOrd="0" destOrd="0" presId="urn:microsoft.com/office/officeart/2005/8/layout/orgChart1"/>
    <dgm:cxn modelId="{D6A80E02-F6FB-46AA-BCC9-EBD2614DBECB}" type="presOf" srcId="{9469E071-B31E-4B4D-9E8D-2A643F4507B2}" destId="{D56BF752-DCF8-40BB-98D3-11C0DEB5F812}" srcOrd="0" destOrd="0" presId="urn:microsoft.com/office/officeart/2005/8/layout/orgChart1"/>
    <dgm:cxn modelId="{125C11D0-294A-422D-AEBE-7340A06C2A35}" type="presOf" srcId="{B23B636C-1318-4484-93EC-7FBEC0F9D748}" destId="{EC37CE3A-94F1-4916-8299-29BD495D7059}" srcOrd="1" destOrd="0" presId="urn:microsoft.com/office/officeart/2005/8/layout/orgChart1"/>
    <dgm:cxn modelId="{F6AB27D7-DDA2-4F83-870B-B482A549162A}" type="presOf" srcId="{1325FA45-05FB-48A9-9A31-800FA5F0DD28}" destId="{2E176FA5-2B13-4A37-8BAF-6324BA4D0A7A}" srcOrd="0" destOrd="0" presId="urn:microsoft.com/office/officeart/2005/8/layout/orgChart1"/>
    <dgm:cxn modelId="{C9D20BA0-4155-496A-A395-B57E5216DE7A}" srcId="{92316F5E-423D-43F3-8794-6ECBACF49D4B}" destId="{1325FA45-05FB-48A9-9A31-800FA5F0DD28}" srcOrd="0" destOrd="0" parTransId="{9419727E-4EA1-4630-AE0F-61DB144DB70C}" sibTransId="{78CB13B0-C9DD-4E9D-823C-4ADF9795A7CD}"/>
    <dgm:cxn modelId="{AE3390F6-EB2E-45A6-ABF9-3FA7E94B93B0}" srcId="{92316F5E-423D-43F3-8794-6ECBACF49D4B}" destId="{B23B636C-1318-4484-93EC-7FBEC0F9D748}" srcOrd="1" destOrd="0" parTransId="{4AAD0CCE-4379-4F28-AAA1-7A7652BA7985}" sibTransId="{34C653C5-3045-4200-9CDC-40BC619D15FD}"/>
    <dgm:cxn modelId="{FC88092E-2E77-43BA-8855-63BA2EA6C122}" type="presOf" srcId="{AD0B205B-AED7-4763-8493-A838C45DD538}" destId="{ED668FE0-DE14-4CF3-93AA-BCC82F576983}" srcOrd="1" destOrd="0" presId="urn:microsoft.com/office/officeart/2005/8/layout/orgChart1"/>
    <dgm:cxn modelId="{D89E0029-9D58-4F12-8CE2-4C52A4644E3D}" type="presOf" srcId="{AD0B205B-AED7-4763-8493-A838C45DD538}" destId="{A572B4F5-6A6A-4057-8ECF-B8CB00A965D1}" srcOrd="0" destOrd="0" presId="urn:microsoft.com/office/officeart/2005/8/layout/orgChart1"/>
    <dgm:cxn modelId="{71DBFFAD-6EF6-44F2-BEE0-D7B1A62B9ADE}" type="presOf" srcId="{008809BE-F926-435F-BDFE-F164ED516CB8}" destId="{40DA7872-C714-4F2E-A347-EF74DD944D74}" srcOrd="0" destOrd="0" presId="urn:microsoft.com/office/officeart/2005/8/layout/orgChart1"/>
    <dgm:cxn modelId="{CC7D9B87-B217-4F17-A56B-1B213F448C28}" type="presOf" srcId="{4AAD0CCE-4379-4F28-AAA1-7A7652BA7985}" destId="{175F413B-440D-4D25-8133-38D75147B065}" srcOrd="0" destOrd="0" presId="urn:microsoft.com/office/officeart/2005/8/layout/orgChart1"/>
    <dgm:cxn modelId="{FB3E6389-B171-4E42-857A-1AE12E39E4F8}" srcId="{9469E071-B31E-4B4D-9E8D-2A643F4507B2}" destId="{92316F5E-423D-43F3-8794-6ECBACF49D4B}" srcOrd="0" destOrd="0" parTransId="{20D0F047-54F1-4798-BF47-26D19D7613C0}" sibTransId="{7AB57187-5D05-40FF-9818-A579C7474922}"/>
    <dgm:cxn modelId="{2EEB607B-E756-4642-838D-DAC7F8F57922}" type="presOf" srcId="{9419727E-4EA1-4630-AE0F-61DB144DB70C}" destId="{1110B70C-7B1D-4EAD-BA64-3C492039FB39}" srcOrd="0" destOrd="0" presId="urn:microsoft.com/office/officeart/2005/8/layout/orgChart1"/>
    <dgm:cxn modelId="{73AA3CB6-3ACF-4917-8A5D-6AF2BE864B14}" type="presOf" srcId="{92316F5E-423D-43F3-8794-6ECBACF49D4B}" destId="{493B01CC-D3AB-4431-9E28-DA4880A8B29B}" srcOrd="1" destOrd="0" presId="urn:microsoft.com/office/officeart/2005/8/layout/orgChart1"/>
    <dgm:cxn modelId="{3D18D221-785A-4D51-A377-32CDAC4C4DB7}" type="presOf" srcId="{92316F5E-423D-43F3-8794-6ECBACF49D4B}" destId="{7EE8307D-DCC6-416F-A29A-69B926BB26B4}" srcOrd="0" destOrd="0" presId="urn:microsoft.com/office/officeart/2005/8/layout/orgChart1"/>
    <dgm:cxn modelId="{B3497BDF-8AAE-41B5-8C91-AC891419BFB0}" srcId="{92316F5E-423D-43F3-8794-6ECBACF49D4B}" destId="{AD0B205B-AED7-4763-8493-A838C45DD538}" srcOrd="2" destOrd="0" parTransId="{008809BE-F926-435F-BDFE-F164ED516CB8}" sibTransId="{E8DA0272-B49B-456C-A6AB-44A18B6CE120}"/>
    <dgm:cxn modelId="{3E5FAFCF-F59B-4293-9515-138628203906}" type="presOf" srcId="{1325FA45-05FB-48A9-9A31-800FA5F0DD28}" destId="{A54E44DD-6772-452A-8738-343ED109CAB8}" srcOrd="1" destOrd="0" presId="urn:microsoft.com/office/officeart/2005/8/layout/orgChart1"/>
    <dgm:cxn modelId="{8D5752DB-B30E-484A-926E-9E8F7C858516}" type="presParOf" srcId="{D56BF752-DCF8-40BB-98D3-11C0DEB5F812}" destId="{316BAF99-D815-4BBD-B9F9-72D699B25F4C}" srcOrd="0" destOrd="0" presId="urn:microsoft.com/office/officeart/2005/8/layout/orgChart1"/>
    <dgm:cxn modelId="{4CDE2537-2AFF-4073-A8A4-C2A8ADDEDA26}" type="presParOf" srcId="{316BAF99-D815-4BBD-B9F9-72D699B25F4C}" destId="{4C0E3947-79EF-4453-901C-94A1B785A3CB}" srcOrd="0" destOrd="0" presId="urn:microsoft.com/office/officeart/2005/8/layout/orgChart1"/>
    <dgm:cxn modelId="{5910E0D1-61CC-4930-B69A-53CD0149055F}" type="presParOf" srcId="{4C0E3947-79EF-4453-901C-94A1B785A3CB}" destId="{7EE8307D-DCC6-416F-A29A-69B926BB26B4}" srcOrd="0" destOrd="0" presId="urn:microsoft.com/office/officeart/2005/8/layout/orgChart1"/>
    <dgm:cxn modelId="{E3346FCD-9497-4539-8DF5-D473EE95A333}" type="presParOf" srcId="{4C0E3947-79EF-4453-901C-94A1B785A3CB}" destId="{493B01CC-D3AB-4431-9E28-DA4880A8B29B}" srcOrd="1" destOrd="0" presId="urn:microsoft.com/office/officeart/2005/8/layout/orgChart1"/>
    <dgm:cxn modelId="{D9F55C67-088B-42BD-9F65-1D814A0ACD5A}" type="presParOf" srcId="{316BAF99-D815-4BBD-B9F9-72D699B25F4C}" destId="{150650DA-F85D-488F-B5E8-00D0B986754A}" srcOrd="1" destOrd="0" presId="urn:microsoft.com/office/officeart/2005/8/layout/orgChart1"/>
    <dgm:cxn modelId="{67ECDB88-468A-4A20-A8F3-60C0DA671298}" type="presParOf" srcId="{150650DA-F85D-488F-B5E8-00D0B986754A}" destId="{1110B70C-7B1D-4EAD-BA64-3C492039FB39}" srcOrd="0" destOrd="0" presId="urn:microsoft.com/office/officeart/2005/8/layout/orgChart1"/>
    <dgm:cxn modelId="{D23DF055-F7F6-4308-911B-70F92B1222FA}" type="presParOf" srcId="{150650DA-F85D-488F-B5E8-00D0B986754A}" destId="{63267117-4322-4FFF-B6E2-754FC9940CFF}" srcOrd="1" destOrd="0" presId="urn:microsoft.com/office/officeart/2005/8/layout/orgChart1"/>
    <dgm:cxn modelId="{1665B200-CD2F-4C63-9043-AC63CA47972F}" type="presParOf" srcId="{63267117-4322-4FFF-B6E2-754FC9940CFF}" destId="{1977F898-278A-4DC9-AC00-2807F637087E}" srcOrd="0" destOrd="0" presId="urn:microsoft.com/office/officeart/2005/8/layout/orgChart1"/>
    <dgm:cxn modelId="{B11E7E8D-DD20-4808-B90D-C482D96CCCA6}" type="presParOf" srcId="{1977F898-278A-4DC9-AC00-2807F637087E}" destId="{2E176FA5-2B13-4A37-8BAF-6324BA4D0A7A}" srcOrd="0" destOrd="0" presId="urn:microsoft.com/office/officeart/2005/8/layout/orgChart1"/>
    <dgm:cxn modelId="{B0AAFDF6-982C-460E-BACB-47768A5ADDB9}" type="presParOf" srcId="{1977F898-278A-4DC9-AC00-2807F637087E}" destId="{A54E44DD-6772-452A-8738-343ED109CAB8}" srcOrd="1" destOrd="0" presId="urn:microsoft.com/office/officeart/2005/8/layout/orgChart1"/>
    <dgm:cxn modelId="{EE31EB92-9AB6-40DB-9F25-0CF566AC4402}" type="presParOf" srcId="{63267117-4322-4FFF-B6E2-754FC9940CFF}" destId="{92D8BD84-80E0-4E76-8C44-B4BBC0C71F4E}" srcOrd="1" destOrd="0" presId="urn:microsoft.com/office/officeart/2005/8/layout/orgChart1"/>
    <dgm:cxn modelId="{258E670F-7C4B-46F9-A728-A64BBBFCAF8A}" type="presParOf" srcId="{63267117-4322-4FFF-B6E2-754FC9940CFF}" destId="{19246019-3FD2-4D1A-B3A6-73F3B299FE1A}" srcOrd="2" destOrd="0" presId="urn:microsoft.com/office/officeart/2005/8/layout/orgChart1"/>
    <dgm:cxn modelId="{44B25D3B-BE14-4F4B-BD13-1D221A40A7E9}" type="presParOf" srcId="{150650DA-F85D-488F-B5E8-00D0B986754A}" destId="{175F413B-440D-4D25-8133-38D75147B065}" srcOrd="2" destOrd="0" presId="urn:microsoft.com/office/officeart/2005/8/layout/orgChart1"/>
    <dgm:cxn modelId="{DB0585AA-AD40-4D35-9E4A-3D862EF8802A}" type="presParOf" srcId="{150650DA-F85D-488F-B5E8-00D0B986754A}" destId="{7AD2BE1A-5B09-4B48-92A0-082906D1602E}" srcOrd="3" destOrd="0" presId="urn:microsoft.com/office/officeart/2005/8/layout/orgChart1"/>
    <dgm:cxn modelId="{FCA6497F-EC70-43E3-89D8-C249F9094596}" type="presParOf" srcId="{7AD2BE1A-5B09-4B48-92A0-082906D1602E}" destId="{FC00340A-5097-4FFA-B120-8E7EA2852A5B}" srcOrd="0" destOrd="0" presId="urn:microsoft.com/office/officeart/2005/8/layout/orgChart1"/>
    <dgm:cxn modelId="{DAF65EEB-08C8-4CD5-9A85-78E8661AD50B}" type="presParOf" srcId="{FC00340A-5097-4FFA-B120-8E7EA2852A5B}" destId="{056D0744-194F-49DB-B940-F44A02FFD431}" srcOrd="0" destOrd="0" presId="urn:microsoft.com/office/officeart/2005/8/layout/orgChart1"/>
    <dgm:cxn modelId="{3A60D511-A72B-4E1F-A983-D47C350AFB3A}" type="presParOf" srcId="{FC00340A-5097-4FFA-B120-8E7EA2852A5B}" destId="{EC37CE3A-94F1-4916-8299-29BD495D7059}" srcOrd="1" destOrd="0" presId="urn:microsoft.com/office/officeart/2005/8/layout/orgChart1"/>
    <dgm:cxn modelId="{FEB4F0AA-742A-401B-87DE-443141099966}" type="presParOf" srcId="{7AD2BE1A-5B09-4B48-92A0-082906D1602E}" destId="{DB71ADB9-5470-480E-9939-746B38687221}" srcOrd="1" destOrd="0" presId="urn:microsoft.com/office/officeart/2005/8/layout/orgChart1"/>
    <dgm:cxn modelId="{2854C905-819D-4712-B74D-D72C7CC560D5}" type="presParOf" srcId="{7AD2BE1A-5B09-4B48-92A0-082906D1602E}" destId="{AE467076-30E3-4814-B5B8-26B4391C2024}" srcOrd="2" destOrd="0" presId="urn:microsoft.com/office/officeart/2005/8/layout/orgChart1"/>
    <dgm:cxn modelId="{B82B4394-97B5-473C-AD03-91938715C4EA}" type="presParOf" srcId="{150650DA-F85D-488F-B5E8-00D0B986754A}" destId="{40DA7872-C714-4F2E-A347-EF74DD944D74}" srcOrd="4" destOrd="0" presId="urn:microsoft.com/office/officeart/2005/8/layout/orgChart1"/>
    <dgm:cxn modelId="{A1447DE2-1CEC-46DA-AF2E-71288F177EE5}" type="presParOf" srcId="{150650DA-F85D-488F-B5E8-00D0B986754A}" destId="{B21C6467-13FC-429D-A94D-0B68CB722B9E}" srcOrd="5" destOrd="0" presId="urn:microsoft.com/office/officeart/2005/8/layout/orgChart1"/>
    <dgm:cxn modelId="{B2608D18-C4F2-4F51-920D-7BB3884BE39F}" type="presParOf" srcId="{B21C6467-13FC-429D-A94D-0B68CB722B9E}" destId="{148F6378-6AD3-4B98-B296-C41C5A80B6A2}" srcOrd="0" destOrd="0" presId="urn:microsoft.com/office/officeart/2005/8/layout/orgChart1"/>
    <dgm:cxn modelId="{517C7850-1995-4B4E-8EFB-9BFB582D9C2D}" type="presParOf" srcId="{148F6378-6AD3-4B98-B296-C41C5A80B6A2}" destId="{A572B4F5-6A6A-4057-8ECF-B8CB00A965D1}" srcOrd="0" destOrd="0" presId="urn:microsoft.com/office/officeart/2005/8/layout/orgChart1"/>
    <dgm:cxn modelId="{D055415D-1267-4066-BA12-5F1A9066DCA3}" type="presParOf" srcId="{148F6378-6AD3-4B98-B296-C41C5A80B6A2}" destId="{ED668FE0-DE14-4CF3-93AA-BCC82F576983}" srcOrd="1" destOrd="0" presId="urn:microsoft.com/office/officeart/2005/8/layout/orgChart1"/>
    <dgm:cxn modelId="{1170E180-68AA-4567-8ACE-899C520A75F0}" type="presParOf" srcId="{B21C6467-13FC-429D-A94D-0B68CB722B9E}" destId="{5A2C0D57-AF46-4143-BC42-B0DA45DEA70F}" srcOrd="1" destOrd="0" presId="urn:microsoft.com/office/officeart/2005/8/layout/orgChart1"/>
    <dgm:cxn modelId="{1C313531-0C46-49D0-8020-EDE8D4853714}" type="presParOf" srcId="{B21C6467-13FC-429D-A94D-0B68CB722B9E}" destId="{7DBFEDF8-AEA6-4E11-8024-B1983A6A4851}" srcOrd="2" destOrd="0" presId="urn:microsoft.com/office/officeart/2005/8/layout/orgChart1"/>
    <dgm:cxn modelId="{9579C02E-CECD-4467-9764-3CA1492EBBB9}" type="presParOf" srcId="{316BAF99-D815-4BBD-B9F9-72D699B25F4C}" destId="{79F02AF7-B5D1-4158-B6BA-F8F7922FFB0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CD604-090C-43FA-8520-D637093B895C}">
      <dsp:nvSpPr>
        <dsp:cNvPr id="0" name=""/>
        <dsp:cNvSpPr/>
      </dsp:nvSpPr>
      <dsp:spPr>
        <a:xfrm rot="5400000">
          <a:off x="-190092" y="194785"/>
          <a:ext cx="1267283" cy="88709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Before 1993</a:t>
          </a:r>
          <a:endParaRPr lang="en-US" sz="1600" kern="1200" dirty="0">
            <a:solidFill>
              <a:schemeClr val="tx1"/>
            </a:solidFill>
          </a:endParaRPr>
        </a:p>
      </dsp:txBody>
      <dsp:txXfrm rot="-5400000">
        <a:off x="1" y="448241"/>
        <a:ext cx="887098" cy="380185"/>
      </dsp:txXfrm>
    </dsp:sp>
    <dsp:sp modelId="{DCC35FD9-EECF-4F3E-8A73-E13CC4D46686}">
      <dsp:nvSpPr>
        <dsp:cNvPr id="0" name=""/>
        <dsp:cNvSpPr/>
      </dsp:nvSpPr>
      <dsp:spPr>
        <a:xfrm rot="5400000">
          <a:off x="5356999" y="-4465207"/>
          <a:ext cx="824167" cy="976396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Telephone Call </a:t>
          </a:r>
          <a:r>
            <a:rPr lang="en-US" sz="2400" kern="1200" dirty="0" smtClean="0"/>
            <a:t>Only</a:t>
          </a:r>
          <a:endParaRPr lang="en-US" sz="2400" kern="1200" dirty="0"/>
        </a:p>
      </dsp:txBody>
      <dsp:txXfrm rot="-5400000">
        <a:off x="887099" y="44926"/>
        <a:ext cx="9723735" cy="743701"/>
      </dsp:txXfrm>
    </dsp:sp>
    <dsp:sp modelId="{F1E976AF-B5D2-403D-96E8-9B7AD9B980B5}">
      <dsp:nvSpPr>
        <dsp:cNvPr id="0" name=""/>
        <dsp:cNvSpPr/>
      </dsp:nvSpPr>
      <dsp:spPr>
        <a:xfrm rot="5400000">
          <a:off x="-190092" y="1346701"/>
          <a:ext cx="1267283" cy="88709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1993</a:t>
          </a:r>
          <a:endParaRPr lang="en-US" sz="2700" kern="1200" dirty="0">
            <a:solidFill>
              <a:schemeClr val="tx1"/>
            </a:solidFill>
          </a:endParaRPr>
        </a:p>
      </dsp:txBody>
      <dsp:txXfrm rot="-5400000">
        <a:off x="1" y="1600157"/>
        <a:ext cx="887098" cy="380185"/>
      </dsp:txXfrm>
    </dsp:sp>
    <dsp:sp modelId="{B4C93AFD-DBF7-444D-9C9A-AF45598A1EB0}">
      <dsp:nvSpPr>
        <dsp:cNvPr id="0" name=""/>
        <dsp:cNvSpPr/>
      </dsp:nvSpPr>
      <dsp:spPr>
        <a:xfrm rot="5400000">
          <a:off x="5357215" y="-3313507"/>
          <a:ext cx="823734" cy="976396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Texting and E-Mail Functions Introduced</a:t>
          </a:r>
          <a:endParaRPr lang="en-US" sz="2400" kern="1200" dirty="0"/>
        </a:p>
      </dsp:txBody>
      <dsp:txXfrm rot="-5400000">
        <a:off x="887099" y="1196820"/>
        <a:ext cx="9723757" cy="743312"/>
      </dsp:txXfrm>
    </dsp:sp>
    <dsp:sp modelId="{B54A6A03-072F-40A9-BDB5-F9DEBD4795BF}">
      <dsp:nvSpPr>
        <dsp:cNvPr id="0" name=""/>
        <dsp:cNvSpPr/>
      </dsp:nvSpPr>
      <dsp:spPr>
        <a:xfrm rot="5400000">
          <a:off x="-190092" y="2498618"/>
          <a:ext cx="1267283" cy="88709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2001</a:t>
          </a:r>
          <a:endParaRPr lang="en-US" sz="2700" kern="1200" dirty="0">
            <a:solidFill>
              <a:schemeClr val="tx1"/>
            </a:solidFill>
          </a:endParaRPr>
        </a:p>
      </dsp:txBody>
      <dsp:txXfrm rot="-5400000">
        <a:off x="1" y="2752074"/>
        <a:ext cx="887098" cy="380185"/>
      </dsp:txXfrm>
    </dsp:sp>
    <dsp:sp modelId="{09992235-CB5E-4E70-A268-3B66BD57453E}">
      <dsp:nvSpPr>
        <dsp:cNvPr id="0" name=""/>
        <dsp:cNvSpPr/>
      </dsp:nvSpPr>
      <dsp:spPr>
        <a:xfrm rot="5400000">
          <a:off x="5357215" y="-2161591"/>
          <a:ext cx="823734" cy="976396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3</a:t>
          </a:r>
          <a:r>
            <a:rPr lang="en-US" sz="2400" kern="1200" baseline="30000" dirty="0" smtClean="0"/>
            <a:t>rd</a:t>
          </a:r>
          <a:r>
            <a:rPr lang="en-US" sz="2400" kern="1200" dirty="0" smtClean="0"/>
            <a:t> Generation, 3G, Created</a:t>
          </a:r>
          <a:endParaRPr lang="en-US" sz="2400" kern="1200" dirty="0"/>
        </a:p>
      </dsp:txBody>
      <dsp:txXfrm rot="-5400000">
        <a:off x="887099" y="2348736"/>
        <a:ext cx="9723757" cy="743312"/>
      </dsp:txXfrm>
    </dsp:sp>
    <dsp:sp modelId="{F0B23D0B-A74B-48AB-AF50-0E3AE1C149E1}">
      <dsp:nvSpPr>
        <dsp:cNvPr id="0" name=""/>
        <dsp:cNvSpPr/>
      </dsp:nvSpPr>
      <dsp:spPr>
        <a:xfrm rot="5400000">
          <a:off x="-190092" y="3650534"/>
          <a:ext cx="1267283" cy="88709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2002</a:t>
          </a:r>
          <a:endParaRPr lang="en-US" sz="2700" kern="1200" dirty="0">
            <a:solidFill>
              <a:schemeClr val="tx1"/>
            </a:solidFill>
          </a:endParaRPr>
        </a:p>
      </dsp:txBody>
      <dsp:txXfrm rot="-5400000">
        <a:off x="1" y="3903990"/>
        <a:ext cx="887098" cy="380185"/>
      </dsp:txXfrm>
    </dsp:sp>
    <dsp:sp modelId="{DAF6EA7E-C6B8-4C88-9A70-84410F68C18B}">
      <dsp:nvSpPr>
        <dsp:cNvPr id="0" name=""/>
        <dsp:cNvSpPr/>
      </dsp:nvSpPr>
      <dsp:spPr>
        <a:xfrm rot="5400000">
          <a:off x="5357215" y="-1009674"/>
          <a:ext cx="823734" cy="976396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1</a:t>
          </a:r>
          <a:r>
            <a:rPr lang="en-US" sz="2400" kern="1200" baseline="30000" dirty="0" smtClean="0"/>
            <a:t>st</a:t>
          </a:r>
          <a:r>
            <a:rPr lang="en-US" sz="2400" kern="1200" dirty="0" smtClean="0"/>
            <a:t> Smartphones Introduced with Downloadable Apps</a:t>
          </a:r>
          <a:endParaRPr lang="en-US" sz="2400" kern="1200" dirty="0"/>
        </a:p>
      </dsp:txBody>
      <dsp:txXfrm rot="-5400000">
        <a:off x="887099" y="3500653"/>
        <a:ext cx="9723757" cy="743312"/>
      </dsp:txXfrm>
    </dsp:sp>
    <dsp:sp modelId="{7046759E-73C7-4971-A6C2-D24DD95FDDED}">
      <dsp:nvSpPr>
        <dsp:cNvPr id="0" name=""/>
        <dsp:cNvSpPr/>
      </dsp:nvSpPr>
      <dsp:spPr>
        <a:xfrm rot="5400000">
          <a:off x="-190092" y="4802451"/>
          <a:ext cx="1267283" cy="88709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2007</a:t>
          </a:r>
          <a:endParaRPr lang="en-US" sz="2700" kern="1200" dirty="0">
            <a:solidFill>
              <a:schemeClr val="tx1"/>
            </a:solidFill>
          </a:endParaRPr>
        </a:p>
      </dsp:txBody>
      <dsp:txXfrm rot="-5400000">
        <a:off x="1" y="5055907"/>
        <a:ext cx="887098" cy="380185"/>
      </dsp:txXfrm>
    </dsp:sp>
    <dsp:sp modelId="{F6658F74-D688-4485-944E-DD61C424091E}">
      <dsp:nvSpPr>
        <dsp:cNvPr id="0" name=""/>
        <dsp:cNvSpPr/>
      </dsp:nvSpPr>
      <dsp:spPr>
        <a:xfrm rot="5400000">
          <a:off x="5357215" y="142241"/>
          <a:ext cx="823734" cy="976396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1</a:t>
          </a:r>
          <a:r>
            <a:rPr lang="en-US" sz="2400" kern="1200" baseline="30000" dirty="0" smtClean="0"/>
            <a:t>st</a:t>
          </a:r>
          <a:r>
            <a:rPr lang="en-US" sz="2400" kern="1200" dirty="0" smtClean="0"/>
            <a:t> iPhones were Introduced</a:t>
          </a:r>
          <a:endParaRPr lang="en-US" sz="2400" kern="1200" dirty="0"/>
        </a:p>
      </dsp:txBody>
      <dsp:txXfrm rot="-5400000">
        <a:off x="887099" y="4652569"/>
        <a:ext cx="9723757" cy="743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803B3-291B-4CA1-9F0A-D651D42F42D5}">
      <dsp:nvSpPr>
        <dsp:cNvPr id="0" name=""/>
        <dsp:cNvSpPr/>
      </dsp:nvSpPr>
      <dsp:spPr>
        <a:xfrm>
          <a:off x="0" y="1619900"/>
          <a:ext cx="12192000" cy="215986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59715-43F6-441B-BEDB-F77B32DC262F}">
      <dsp:nvSpPr>
        <dsp:cNvPr id="0" name=""/>
        <dsp:cNvSpPr/>
      </dsp:nvSpPr>
      <dsp:spPr>
        <a:xfrm>
          <a:off x="14943" y="0"/>
          <a:ext cx="2189576" cy="2159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1244600">
            <a:lnSpc>
              <a:spcPct val="90000"/>
            </a:lnSpc>
            <a:spcBef>
              <a:spcPct val="0"/>
            </a:spcBef>
            <a:spcAft>
              <a:spcPct val="35000"/>
            </a:spcAft>
          </a:pPr>
          <a:r>
            <a:rPr lang="en-US" sz="2800" kern="1200" dirty="0" smtClean="0"/>
            <a:t>   2002</a:t>
          </a:r>
          <a:endParaRPr lang="en-US" sz="2800" kern="1200" dirty="0" smtClean="0"/>
        </a:p>
        <a:p>
          <a:pPr marL="228600" lvl="1" indent="-228600" algn="l" defTabSz="1066800">
            <a:lnSpc>
              <a:spcPct val="90000"/>
            </a:lnSpc>
            <a:spcBef>
              <a:spcPct val="0"/>
            </a:spcBef>
            <a:spcAft>
              <a:spcPct val="15000"/>
            </a:spcAft>
            <a:buChar char="••"/>
          </a:pPr>
          <a:r>
            <a:rPr lang="en-US" sz="2400" kern="1200" dirty="0" smtClean="0"/>
            <a:t> Smartphones </a:t>
          </a:r>
          <a:r>
            <a:rPr lang="en-US" sz="2400" kern="1200" dirty="0" smtClean="0"/>
            <a:t>1</a:t>
          </a:r>
          <a:r>
            <a:rPr lang="en-US" sz="2400" kern="1200" baseline="30000" dirty="0" smtClean="0"/>
            <a:t>st</a:t>
          </a:r>
          <a:r>
            <a:rPr lang="en-US" sz="2400" kern="1200" dirty="0" smtClean="0"/>
            <a:t> made Available</a:t>
          </a:r>
        </a:p>
      </dsp:txBody>
      <dsp:txXfrm>
        <a:off x="14943" y="0"/>
        <a:ext cx="2189576" cy="2159867"/>
      </dsp:txXfrm>
    </dsp:sp>
    <dsp:sp modelId="{559D6B38-5BB2-41E4-A5ED-383F0EA69831}">
      <dsp:nvSpPr>
        <dsp:cNvPr id="0" name=""/>
        <dsp:cNvSpPr/>
      </dsp:nvSpPr>
      <dsp:spPr>
        <a:xfrm>
          <a:off x="929416" y="2519519"/>
          <a:ext cx="539966" cy="3606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5D6EC-5C86-442F-B68C-1849FA10ACA5}">
      <dsp:nvSpPr>
        <dsp:cNvPr id="0" name=""/>
        <dsp:cNvSpPr/>
      </dsp:nvSpPr>
      <dsp:spPr>
        <a:xfrm>
          <a:off x="2222551" y="3239801"/>
          <a:ext cx="2179778" cy="2159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1244600">
            <a:lnSpc>
              <a:spcPct val="90000"/>
            </a:lnSpc>
            <a:spcBef>
              <a:spcPct val="0"/>
            </a:spcBef>
            <a:spcAft>
              <a:spcPct val="35000"/>
            </a:spcAft>
          </a:pPr>
          <a:r>
            <a:rPr lang="en-US" sz="2800" kern="1200" dirty="0" smtClean="0"/>
            <a:t>2004</a:t>
          </a:r>
          <a:endParaRPr lang="en-US" sz="3200" kern="1200" dirty="0" smtClean="0"/>
        </a:p>
        <a:p>
          <a:pPr marL="228600" lvl="1" indent="-228600" algn="l" defTabSz="1066800">
            <a:lnSpc>
              <a:spcPct val="90000"/>
            </a:lnSpc>
            <a:spcBef>
              <a:spcPct val="0"/>
            </a:spcBef>
            <a:spcAft>
              <a:spcPct val="15000"/>
            </a:spcAft>
            <a:buChar char="••"/>
          </a:pPr>
          <a:r>
            <a:rPr lang="en-US" sz="2400" kern="1200" dirty="0" smtClean="0"/>
            <a:t>5 Hours of usage considered excessive</a:t>
          </a:r>
        </a:p>
      </dsp:txBody>
      <dsp:txXfrm>
        <a:off x="2222551" y="3239801"/>
        <a:ext cx="2179778" cy="2159867"/>
      </dsp:txXfrm>
    </dsp:sp>
    <dsp:sp modelId="{2AD487D7-56D4-41EE-835F-F3E66D3B966A}">
      <dsp:nvSpPr>
        <dsp:cNvPr id="0" name=""/>
        <dsp:cNvSpPr/>
      </dsp:nvSpPr>
      <dsp:spPr>
        <a:xfrm>
          <a:off x="3132125" y="2519519"/>
          <a:ext cx="539966" cy="3606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5716D-109E-446D-96B7-079DC7DEB5AE}">
      <dsp:nvSpPr>
        <dsp:cNvPr id="0" name=""/>
        <dsp:cNvSpPr/>
      </dsp:nvSpPr>
      <dsp:spPr>
        <a:xfrm>
          <a:off x="4420361" y="0"/>
          <a:ext cx="1573198" cy="2159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1244600">
            <a:lnSpc>
              <a:spcPct val="90000"/>
            </a:lnSpc>
            <a:spcBef>
              <a:spcPct val="0"/>
            </a:spcBef>
            <a:spcAft>
              <a:spcPct val="35000"/>
            </a:spcAft>
          </a:pPr>
          <a:r>
            <a:rPr lang="en-US" sz="2800" kern="1200" dirty="0" smtClean="0"/>
            <a:t>2007</a:t>
          </a:r>
          <a:endParaRPr lang="en-US" sz="1800" kern="1200" dirty="0"/>
        </a:p>
        <a:p>
          <a:pPr marL="228600" lvl="1" indent="-228600" algn="l" defTabSz="1066800">
            <a:lnSpc>
              <a:spcPct val="90000"/>
            </a:lnSpc>
            <a:spcBef>
              <a:spcPct val="0"/>
            </a:spcBef>
            <a:spcAft>
              <a:spcPct val="15000"/>
            </a:spcAft>
            <a:buChar char="••"/>
          </a:pPr>
          <a:r>
            <a:rPr lang="en-US" sz="2400" kern="1200" dirty="0" smtClean="0"/>
            <a:t>iPhone releases</a:t>
          </a:r>
          <a:endParaRPr lang="en-US" sz="2400" kern="1200" dirty="0"/>
        </a:p>
      </dsp:txBody>
      <dsp:txXfrm>
        <a:off x="4420361" y="0"/>
        <a:ext cx="1573198" cy="2159867"/>
      </dsp:txXfrm>
    </dsp:sp>
    <dsp:sp modelId="{3848DB23-F3BE-49C2-A0C7-2A01B4D3CDDD}">
      <dsp:nvSpPr>
        <dsp:cNvPr id="0" name=""/>
        <dsp:cNvSpPr/>
      </dsp:nvSpPr>
      <dsp:spPr>
        <a:xfrm>
          <a:off x="5026645" y="2519519"/>
          <a:ext cx="539966" cy="3606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4F2DD-1872-4A78-A9A6-E728A5E78F28}">
      <dsp:nvSpPr>
        <dsp:cNvPr id="0" name=""/>
        <dsp:cNvSpPr/>
      </dsp:nvSpPr>
      <dsp:spPr>
        <a:xfrm>
          <a:off x="6011591" y="3239801"/>
          <a:ext cx="2357514" cy="2159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1244600">
            <a:lnSpc>
              <a:spcPct val="90000"/>
            </a:lnSpc>
            <a:spcBef>
              <a:spcPct val="0"/>
            </a:spcBef>
            <a:spcAft>
              <a:spcPct val="35000"/>
            </a:spcAft>
          </a:pPr>
          <a:r>
            <a:rPr lang="en-US" sz="2800" kern="1200" dirty="0" smtClean="0"/>
            <a:t>2009</a:t>
          </a:r>
          <a:endParaRPr lang="en-US" sz="3200" kern="1200" dirty="0"/>
        </a:p>
        <a:p>
          <a:pPr marL="228600" lvl="1" indent="-228600" algn="l" defTabSz="1066800">
            <a:lnSpc>
              <a:spcPct val="90000"/>
            </a:lnSpc>
            <a:spcBef>
              <a:spcPct val="0"/>
            </a:spcBef>
            <a:spcAft>
              <a:spcPct val="15000"/>
            </a:spcAft>
            <a:buChar char="••"/>
          </a:pPr>
          <a:r>
            <a:rPr lang="en-US" sz="2400" kern="1200" dirty="0" smtClean="0"/>
            <a:t>First </a:t>
          </a:r>
          <a:r>
            <a:rPr lang="en-US" sz="2400" kern="1200" dirty="0" smtClean="0"/>
            <a:t>Smartwatches release</a:t>
          </a:r>
          <a:endParaRPr lang="en-US" sz="2400" kern="1200" dirty="0"/>
        </a:p>
      </dsp:txBody>
      <dsp:txXfrm>
        <a:off x="6011591" y="3239801"/>
        <a:ext cx="2357514" cy="2159867"/>
      </dsp:txXfrm>
    </dsp:sp>
    <dsp:sp modelId="{B4955613-D752-48AE-B35F-336EBD0F028B}">
      <dsp:nvSpPr>
        <dsp:cNvPr id="0" name=""/>
        <dsp:cNvSpPr/>
      </dsp:nvSpPr>
      <dsp:spPr>
        <a:xfrm>
          <a:off x="7010033" y="2519519"/>
          <a:ext cx="539966" cy="3606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22698-7437-49C6-8DEB-91AEAB48DC71}">
      <dsp:nvSpPr>
        <dsp:cNvPr id="0" name=""/>
        <dsp:cNvSpPr/>
      </dsp:nvSpPr>
      <dsp:spPr>
        <a:xfrm>
          <a:off x="8387137" y="-53996"/>
          <a:ext cx="2570719" cy="2375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1244600">
            <a:lnSpc>
              <a:spcPct val="90000"/>
            </a:lnSpc>
            <a:spcBef>
              <a:spcPct val="0"/>
            </a:spcBef>
            <a:spcAft>
              <a:spcPct val="35000"/>
            </a:spcAft>
          </a:pPr>
          <a:r>
            <a:rPr lang="en-US" sz="2800" kern="1200" dirty="0" smtClean="0"/>
            <a:t>2014</a:t>
          </a:r>
          <a:endParaRPr lang="en-US" sz="2800" kern="1200" dirty="0"/>
        </a:p>
        <a:p>
          <a:pPr marL="228600" lvl="1" indent="-228600" algn="l" defTabSz="1066800">
            <a:lnSpc>
              <a:spcPct val="90000"/>
            </a:lnSpc>
            <a:spcBef>
              <a:spcPct val="0"/>
            </a:spcBef>
            <a:spcAft>
              <a:spcPct val="15000"/>
            </a:spcAft>
            <a:buChar char="••"/>
          </a:pPr>
          <a:r>
            <a:rPr lang="en-US" sz="2400" kern="1200" dirty="0" smtClean="0"/>
            <a:t>9 Hours of usage considered excessive</a:t>
          </a:r>
          <a:endParaRPr lang="en-US" sz="2400" kern="1200" dirty="0"/>
        </a:p>
      </dsp:txBody>
      <dsp:txXfrm>
        <a:off x="8387137" y="-53996"/>
        <a:ext cx="2570719" cy="2375854"/>
      </dsp:txXfrm>
    </dsp:sp>
    <dsp:sp modelId="{6ACF1283-B6CE-40B1-B63C-97791AD790C4}">
      <dsp:nvSpPr>
        <dsp:cNvPr id="0" name=""/>
        <dsp:cNvSpPr/>
      </dsp:nvSpPr>
      <dsp:spPr>
        <a:xfrm>
          <a:off x="9492181" y="2573516"/>
          <a:ext cx="539966" cy="36063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E2319-2D16-4771-AEEE-E0DA8468DBA0}">
      <dsp:nvSpPr>
        <dsp:cNvPr id="0" name=""/>
        <dsp:cNvSpPr/>
      </dsp:nvSpPr>
      <dsp:spPr>
        <a:xfrm>
          <a:off x="9454939" y="3240709"/>
          <a:ext cx="132790" cy="935856"/>
        </a:xfrm>
        <a:custGeom>
          <a:avLst/>
          <a:gdLst/>
          <a:ahLst/>
          <a:cxnLst/>
          <a:rect l="0" t="0" r="0" b="0"/>
          <a:pathLst>
            <a:path>
              <a:moveTo>
                <a:pt x="0" y="0"/>
              </a:moveTo>
              <a:lnTo>
                <a:pt x="0" y="935856"/>
              </a:lnTo>
              <a:lnTo>
                <a:pt x="132790" y="93585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B958C4-9BC1-4837-B8AA-A43079365D86}">
      <dsp:nvSpPr>
        <dsp:cNvPr id="0" name=""/>
        <dsp:cNvSpPr/>
      </dsp:nvSpPr>
      <dsp:spPr>
        <a:xfrm>
          <a:off x="5799273" y="1766847"/>
          <a:ext cx="4605188" cy="498499"/>
        </a:xfrm>
        <a:custGeom>
          <a:avLst/>
          <a:gdLst/>
          <a:ahLst/>
          <a:cxnLst/>
          <a:rect l="0" t="0" r="0" b="0"/>
          <a:pathLst>
            <a:path>
              <a:moveTo>
                <a:pt x="0" y="0"/>
              </a:moveTo>
              <a:lnTo>
                <a:pt x="0" y="249249"/>
              </a:lnTo>
              <a:lnTo>
                <a:pt x="4605188" y="249249"/>
              </a:lnTo>
              <a:lnTo>
                <a:pt x="4605188" y="4984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47C3F-BA79-4047-8D83-E44219EEC8AF}">
      <dsp:nvSpPr>
        <dsp:cNvPr id="0" name=""/>
        <dsp:cNvSpPr/>
      </dsp:nvSpPr>
      <dsp:spPr>
        <a:xfrm>
          <a:off x="6582630" y="4592652"/>
          <a:ext cx="356071" cy="1091951"/>
        </a:xfrm>
        <a:custGeom>
          <a:avLst/>
          <a:gdLst/>
          <a:ahLst/>
          <a:cxnLst/>
          <a:rect l="0" t="0" r="0" b="0"/>
          <a:pathLst>
            <a:path>
              <a:moveTo>
                <a:pt x="0" y="0"/>
              </a:moveTo>
              <a:lnTo>
                <a:pt x="0" y="1091951"/>
              </a:lnTo>
              <a:lnTo>
                <a:pt x="356071" y="109195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9138D0-A2D4-4144-B469-D04792D28AC1}">
      <dsp:nvSpPr>
        <dsp:cNvPr id="0" name=""/>
        <dsp:cNvSpPr/>
      </dsp:nvSpPr>
      <dsp:spPr>
        <a:xfrm>
          <a:off x="7486434" y="3240709"/>
          <a:ext cx="91440" cy="498499"/>
        </a:xfrm>
        <a:custGeom>
          <a:avLst/>
          <a:gdLst/>
          <a:ahLst/>
          <a:cxnLst/>
          <a:rect l="0" t="0" r="0" b="0"/>
          <a:pathLst>
            <a:path>
              <a:moveTo>
                <a:pt x="45720" y="0"/>
              </a:moveTo>
              <a:lnTo>
                <a:pt x="45720" y="49849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E732F8-6466-4D73-9A19-1B61F1697821}">
      <dsp:nvSpPr>
        <dsp:cNvPr id="0" name=""/>
        <dsp:cNvSpPr/>
      </dsp:nvSpPr>
      <dsp:spPr>
        <a:xfrm>
          <a:off x="5799273" y="1766847"/>
          <a:ext cx="1732880" cy="498499"/>
        </a:xfrm>
        <a:custGeom>
          <a:avLst/>
          <a:gdLst/>
          <a:ahLst/>
          <a:cxnLst/>
          <a:rect l="0" t="0" r="0" b="0"/>
          <a:pathLst>
            <a:path>
              <a:moveTo>
                <a:pt x="0" y="0"/>
              </a:moveTo>
              <a:lnTo>
                <a:pt x="0" y="249249"/>
              </a:lnTo>
              <a:lnTo>
                <a:pt x="1732880" y="249249"/>
              </a:lnTo>
              <a:lnTo>
                <a:pt x="1732880" y="49849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ECA874-FDCB-4260-80AB-ECD894D5B6C3}">
      <dsp:nvSpPr>
        <dsp:cNvPr id="0" name=""/>
        <dsp:cNvSpPr/>
      </dsp:nvSpPr>
      <dsp:spPr>
        <a:xfrm>
          <a:off x="3366713" y="3219440"/>
          <a:ext cx="91440" cy="946490"/>
        </a:xfrm>
        <a:custGeom>
          <a:avLst/>
          <a:gdLst/>
          <a:ahLst/>
          <a:cxnLst/>
          <a:rect l="0" t="0" r="0" b="0"/>
          <a:pathLst>
            <a:path>
              <a:moveTo>
                <a:pt x="45720" y="0"/>
              </a:moveTo>
              <a:lnTo>
                <a:pt x="45720" y="946490"/>
              </a:lnTo>
              <a:lnTo>
                <a:pt x="106228" y="94649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D493D1-5C8B-4937-8D37-447EF48DAD33}">
      <dsp:nvSpPr>
        <dsp:cNvPr id="0" name=""/>
        <dsp:cNvSpPr/>
      </dsp:nvSpPr>
      <dsp:spPr>
        <a:xfrm>
          <a:off x="4361956" y="1766847"/>
          <a:ext cx="1437317" cy="477230"/>
        </a:xfrm>
        <a:custGeom>
          <a:avLst/>
          <a:gdLst/>
          <a:ahLst/>
          <a:cxnLst/>
          <a:rect l="0" t="0" r="0" b="0"/>
          <a:pathLst>
            <a:path>
              <a:moveTo>
                <a:pt x="1437317" y="0"/>
              </a:moveTo>
              <a:lnTo>
                <a:pt x="1437317" y="227980"/>
              </a:lnTo>
              <a:lnTo>
                <a:pt x="0" y="227980"/>
              </a:lnTo>
              <a:lnTo>
                <a:pt x="0" y="47723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515A8C-9DCB-4D5B-A8B1-71AF3128203E}">
      <dsp:nvSpPr>
        <dsp:cNvPr id="0" name=""/>
        <dsp:cNvSpPr/>
      </dsp:nvSpPr>
      <dsp:spPr>
        <a:xfrm>
          <a:off x="549714" y="3230074"/>
          <a:ext cx="91440" cy="2287799"/>
        </a:xfrm>
        <a:custGeom>
          <a:avLst/>
          <a:gdLst/>
          <a:ahLst/>
          <a:cxnLst/>
          <a:rect l="0" t="0" r="0" b="0"/>
          <a:pathLst>
            <a:path>
              <a:moveTo>
                <a:pt x="45720" y="0"/>
              </a:moveTo>
              <a:lnTo>
                <a:pt x="45720" y="2287799"/>
              </a:lnTo>
              <a:lnTo>
                <a:pt x="50918" y="228779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4B3A87-8A14-45C2-B862-4D60532F0476}">
      <dsp:nvSpPr>
        <dsp:cNvPr id="0" name=""/>
        <dsp:cNvSpPr/>
      </dsp:nvSpPr>
      <dsp:spPr>
        <a:xfrm>
          <a:off x="549714" y="3230074"/>
          <a:ext cx="91440" cy="935856"/>
        </a:xfrm>
        <a:custGeom>
          <a:avLst/>
          <a:gdLst/>
          <a:ahLst/>
          <a:cxnLst/>
          <a:rect l="0" t="0" r="0" b="0"/>
          <a:pathLst>
            <a:path>
              <a:moveTo>
                <a:pt x="45720" y="0"/>
              </a:moveTo>
              <a:lnTo>
                <a:pt x="45720" y="935856"/>
              </a:lnTo>
              <a:lnTo>
                <a:pt x="50918" y="935856"/>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768B9-D66C-49C9-A452-C14B69CA3131}">
      <dsp:nvSpPr>
        <dsp:cNvPr id="0" name=""/>
        <dsp:cNvSpPr/>
      </dsp:nvSpPr>
      <dsp:spPr>
        <a:xfrm>
          <a:off x="1544957" y="1766847"/>
          <a:ext cx="4254316" cy="487865"/>
        </a:xfrm>
        <a:custGeom>
          <a:avLst/>
          <a:gdLst/>
          <a:ahLst/>
          <a:cxnLst/>
          <a:rect l="0" t="0" r="0" b="0"/>
          <a:pathLst>
            <a:path>
              <a:moveTo>
                <a:pt x="4254316" y="0"/>
              </a:moveTo>
              <a:lnTo>
                <a:pt x="4254316" y="238615"/>
              </a:lnTo>
              <a:lnTo>
                <a:pt x="0" y="238615"/>
              </a:lnTo>
              <a:lnTo>
                <a:pt x="0" y="48786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46EB98-DDA2-48F4-BD2C-320750F13924}">
      <dsp:nvSpPr>
        <dsp:cNvPr id="0" name=""/>
        <dsp:cNvSpPr/>
      </dsp:nvSpPr>
      <dsp:spPr>
        <a:xfrm>
          <a:off x="1885955" y="579943"/>
          <a:ext cx="7826636" cy="1186904"/>
        </a:xfrm>
        <a:prstGeom prst="rect">
          <a:avLst/>
        </a:prstGeom>
        <a:solidFill>
          <a:srgbClr val="C000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Symptoms of Cell Phone Addiction</a:t>
          </a:r>
          <a:endParaRPr lang="en-US" sz="4400" kern="1200" dirty="0"/>
        </a:p>
      </dsp:txBody>
      <dsp:txXfrm>
        <a:off x="1885955" y="579943"/>
        <a:ext cx="7826636" cy="1186904"/>
      </dsp:txXfrm>
    </dsp:sp>
    <dsp:sp modelId="{DE46D1C4-F843-4DE3-9A40-5C1DC3391F27}">
      <dsp:nvSpPr>
        <dsp:cNvPr id="0" name=""/>
        <dsp:cNvSpPr/>
      </dsp:nvSpPr>
      <dsp:spPr>
        <a:xfrm>
          <a:off x="358053" y="2254712"/>
          <a:ext cx="2373808" cy="975362"/>
        </a:xfrm>
        <a:prstGeom prst="rect">
          <a:avLst/>
        </a:prstGeom>
        <a:solidFill>
          <a:srgbClr val="00B05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Physical</a:t>
          </a:r>
          <a:endParaRPr lang="en-US" sz="3200" kern="1200" dirty="0">
            <a:solidFill>
              <a:schemeClr val="tx1"/>
            </a:solidFill>
          </a:endParaRPr>
        </a:p>
      </dsp:txBody>
      <dsp:txXfrm>
        <a:off x="358053" y="2254712"/>
        <a:ext cx="2373808" cy="975362"/>
      </dsp:txXfrm>
    </dsp:sp>
    <dsp:sp modelId="{183622C5-828C-45C8-AA32-4378E75EFA90}">
      <dsp:nvSpPr>
        <dsp:cNvPr id="0" name=""/>
        <dsp:cNvSpPr/>
      </dsp:nvSpPr>
      <dsp:spPr>
        <a:xfrm>
          <a:off x="600633" y="3739209"/>
          <a:ext cx="2373808" cy="853443"/>
        </a:xfrm>
        <a:prstGeom prst="rect">
          <a:avLst/>
        </a:prstGeom>
        <a:solidFill>
          <a:srgbClr val="00B0F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Tactile problems</a:t>
          </a:r>
          <a:endParaRPr lang="en-US" sz="3000" kern="1200" dirty="0"/>
        </a:p>
      </dsp:txBody>
      <dsp:txXfrm>
        <a:off x="600633" y="3739209"/>
        <a:ext cx="2373808" cy="853443"/>
      </dsp:txXfrm>
    </dsp:sp>
    <dsp:sp modelId="{369E8BC5-8DE3-40EC-94BE-913FF71FD9C4}">
      <dsp:nvSpPr>
        <dsp:cNvPr id="0" name=""/>
        <dsp:cNvSpPr/>
      </dsp:nvSpPr>
      <dsp:spPr>
        <a:xfrm>
          <a:off x="600633" y="5091152"/>
          <a:ext cx="2373808" cy="853443"/>
        </a:xfrm>
        <a:prstGeom prst="rect">
          <a:avLst/>
        </a:prstGeom>
        <a:solidFill>
          <a:srgbClr val="00B0F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Eye problems</a:t>
          </a:r>
          <a:endParaRPr lang="en-US" sz="3000" kern="1200" dirty="0"/>
        </a:p>
      </dsp:txBody>
      <dsp:txXfrm>
        <a:off x="600633" y="5091152"/>
        <a:ext cx="2373808" cy="853443"/>
      </dsp:txXfrm>
    </dsp:sp>
    <dsp:sp modelId="{AFF6DD70-7693-4BA2-B246-F50703C36362}">
      <dsp:nvSpPr>
        <dsp:cNvPr id="0" name=""/>
        <dsp:cNvSpPr/>
      </dsp:nvSpPr>
      <dsp:spPr>
        <a:xfrm>
          <a:off x="3175052" y="2244077"/>
          <a:ext cx="2373808" cy="975362"/>
        </a:xfrm>
        <a:prstGeom prst="rect">
          <a:avLst/>
        </a:prstGeom>
        <a:solidFill>
          <a:srgbClr val="00B05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Stress</a:t>
          </a:r>
          <a:endParaRPr lang="en-US" sz="3200" kern="1200" dirty="0"/>
        </a:p>
      </dsp:txBody>
      <dsp:txXfrm>
        <a:off x="3175052" y="2244077"/>
        <a:ext cx="2373808" cy="975362"/>
      </dsp:txXfrm>
    </dsp:sp>
    <dsp:sp modelId="{029377D1-7C56-481D-93DE-8F8FDBCDA8BD}">
      <dsp:nvSpPr>
        <dsp:cNvPr id="0" name=""/>
        <dsp:cNvSpPr/>
      </dsp:nvSpPr>
      <dsp:spPr>
        <a:xfrm>
          <a:off x="3472941" y="3739209"/>
          <a:ext cx="2373808" cy="853443"/>
        </a:xfrm>
        <a:prstGeom prst="rect">
          <a:avLst/>
        </a:prstGeom>
        <a:solidFill>
          <a:srgbClr val="00B0F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Need to stay connected</a:t>
          </a:r>
          <a:endParaRPr lang="en-US" sz="3000" kern="1200" dirty="0"/>
        </a:p>
      </dsp:txBody>
      <dsp:txXfrm>
        <a:off x="3472941" y="3739209"/>
        <a:ext cx="2373808" cy="853443"/>
      </dsp:txXfrm>
    </dsp:sp>
    <dsp:sp modelId="{1BB26449-2872-4285-9F78-033EF7FEB108}">
      <dsp:nvSpPr>
        <dsp:cNvPr id="0" name=""/>
        <dsp:cNvSpPr/>
      </dsp:nvSpPr>
      <dsp:spPr>
        <a:xfrm>
          <a:off x="6345249" y="2265347"/>
          <a:ext cx="2373808" cy="975362"/>
        </a:xfrm>
        <a:prstGeom prst="rect">
          <a:avLst/>
        </a:prstGeom>
        <a:solidFill>
          <a:srgbClr val="00B05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Anxiety</a:t>
          </a:r>
          <a:endParaRPr lang="en-US" sz="3200" kern="1200" dirty="0"/>
        </a:p>
      </dsp:txBody>
      <dsp:txXfrm>
        <a:off x="6345249" y="2265347"/>
        <a:ext cx="2373808" cy="975362"/>
      </dsp:txXfrm>
    </dsp:sp>
    <dsp:sp modelId="{0A40EE6F-AB13-4304-8CEE-FAB31AF1E664}">
      <dsp:nvSpPr>
        <dsp:cNvPr id="0" name=""/>
        <dsp:cNvSpPr/>
      </dsp:nvSpPr>
      <dsp:spPr>
        <a:xfrm>
          <a:off x="6345249" y="3739209"/>
          <a:ext cx="2373808" cy="853443"/>
        </a:xfrm>
        <a:prstGeom prst="rect">
          <a:avLst/>
        </a:prstGeom>
        <a:solidFill>
          <a:srgbClr val="00B0F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0" i="0" u="none" kern="1200" dirty="0" smtClean="0"/>
            <a:t>“</a:t>
          </a:r>
          <a:r>
            <a:rPr lang="en-US" sz="3000" b="0" i="0" u="none" kern="1200" dirty="0" err="1" smtClean="0"/>
            <a:t>Textiexity</a:t>
          </a:r>
          <a:r>
            <a:rPr lang="en-US" sz="3000" b="0" i="0" u="none" kern="1200" dirty="0" smtClean="0"/>
            <a:t>”</a:t>
          </a:r>
          <a:endParaRPr lang="en-US" sz="3000" kern="1200" dirty="0"/>
        </a:p>
      </dsp:txBody>
      <dsp:txXfrm>
        <a:off x="6345249" y="3739209"/>
        <a:ext cx="2373808" cy="853443"/>
      </dsp:txXfrm>
    </dsp:sp>
    <dsp:sp modelId="{D7A85CC6-627C-4EFB-AB26-1AF068B7DD9C}">
      <dsp:nvSpPr>
        <dsp:cNvPr id="0" name=""/>
        <dsp:cNvSpPr/>
      </dsp:nvSpPr>
      <dsp:spPr>
        <a:xfrm>
          <a:off x="6938702" y="5091152"/>
          <a:ext cx="2373808" cy="1186904"/>
        </a:xfrm>
        <a:prstGeom prst="rect">
          <a:avLst/>
        </a:prstGeom>
        <a:solidFill>
          <a:srgbClr val="00B0F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“Anxiety of receiving and responding to texts immediately”</a:t>
          </a:r>
          <a:endParaRPr lang="en-US" sz="2400" kern="1200" dirty="0"/>
        </a:p>
      </dsp:txBody>
      <dsp:txXfrm>
        <a:off x="6938702" y="5091152"/>
        <a:ext cx="2373808" cy="1186904"/>
      </dsp:txXfrm>
    </dsp:sp>
    <dsp:sp modelId="{FADBA292-3202-4322-B821-AF0E6DD4D069}">
      <dsp:nvSpPr>
        <dsp:cNvPr id="0" name=""/>
        <dsp:cNvSpPr/>
      </dsp:nvSpPr>
      <dsp:spPr>
        <a:xfrm>
          <a:off x="9217558" y="2265347"/>
          <a:ext cx="2373808" cy="975362"/>
        </a:xfrm>
        <a:prstGeom prst="rect">
          <a:avLst/>
        </a:prstGeom>
        <a:solidFill>
          <a:srgbClr val="00B05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Depression</a:t>
          </a:r>
          <a:endParaRPr lang="en-US" sz="3200" kern="1200" dirty="0"/>
        </a:p>
      </dsp:txBody>
      <dsp:txXfrm>
        <a:off x="9217558" y="2265347"/>
        <a:ext cx="2373808" cy="975362"/>
      </dsp:txXfrm>
    </dsp:sp>
    <dsp:sp modelId="{A95DB74D-C47F-407E-8E77-B703FD0426D2}">
      <dsp:nvSpPr>
        <dsp:cNvPr id="0" name=""/>
        <dsp:cNvSpPr/>
      </dsp:nvSpPr>
      <dsp:spPr>
        <a:xfrm>
          <a:off x="9587730" y="3749843"/>
          <a:ext cx="2373808" cy="853443"/>
        </a:xfrm>
        <a:prstGeom prst="rect">
          <a:avLst/>
        </a:prstGeom>
        <a:solidFill>
          <a:srgbClr val="00B0F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Stems from overuse</a:t>
          </a:r>
          <a:endParaRPr lang="en-US" sz="3000" kern="1200" dirty="0"/>
        </a:p>
      </dsp:txBody>
      <dsp:txXfrm>
        <a:off x="9587730" y="3749843"/>
        <a:ext cx="2373808" cy="8534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2E103-58A2-4F55-944C-BFCE04F49B34}">
      <dsp:nvSpPr>
        <dsp:cNvPr id="0" name=""/>
        <dsp:cNvSpPr/>
      </dsp:nvSpPr>
      <dsp:spPr>
        <a:xfrm>
          <a:off x="0" y="5353557"/>
          <a:ext cx="12192000" cy="1242689"/>
        </a:xfrm>
        <a:prstGeom prst="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b="0" i="0" u="none" kern="1200" dirty="0" smtClean="0"/>
            <a:t>New pathologies created dealing with certain variations of Cell Phone related anxiety</a:t>
          </a:r>
          <a:endParaRPr lang="en-US" sz="3200" kern="1200" dirty="0"/>
        </a:p>
      </dsp:txBody>
      <dsp:txXfrm>
        <a:off x="0" y="5353557"/>
        <a:ext cx="12192000" cy="1242689"/>
      </dsp:txXfrm>
    </dsp:sp>
    <dsp:sp modelId="{881BC968-3BB2-442F-88E8-30F00E1068DF}">
      <dsp:nvSpPr>
        <dsp:cNvPr id="0" name=""/>
        <dsp:cNvSpPr/>
      </dsp:nvSpPr>
      <dsp:spPr>
        <a:xfrm rot="10800000">
          <a:off x="0" y="318338"/>
          <a:ext cx="12192000" cy="5194574"/>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t>Causes of Cell Phone Addiction</a:t>
          </a:r>
          <a:endParaRPr lang="en-US" sz="4400" kern="1200" dirty="0"/>
        </a:p>
      </dsp:txBody>
      <dsp:txXfrm rot="-10800000">
        <a:off x="0" y="318338"/>
        <a:ext cx="12192000" cy="1823295"/>
      </dsp:txXfrm>
    </dsp:sp>
    <dsp:sp modelId="{3E681C33-471E-4F34-B4AC-281221BB4B0B}">
      <dsp:nvSpPr>
        <dsp:cNvPr id="0" name=""/>
        <dsp:cNvSpPr/>
      </dsp:nvSpPr>
      <dsp:spPr>
        <a:xfrm>
          <a:off x="0" y="1787840"/>
          <a:ext cx="6095999" cy="2438385"/>
        </a:xfrm>
        <a:prstGeom prst="rect">
          <a:avLst/>
        </a:prstGeom>
        <a:solidFill>
          <a:schemeClr val="accent1">
            <a:alpha val="90000"/>
            <a:tint val="40000"/>
            <a:hueOff val="0"/>
            <a:satOff val="0"/>
            <a:lumOff val="0"/>
            <a:alphaOff val="0"/>
          </a:schemeClr>
        </a:solidFill>
        <a:ln w="158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t" anchorCtr="0">
          <a:noAutofit/>
        </a:bodyPr>
        <a:lstStyle/>
        <a:p>
          <a:pPr lvl="0" algn="l" defTabSz="1066800" rtl="0">
            <a:lnSpc>
              <a:spcPct val="90000"/>
            </a:lnSpc>
            <a:spcBef>
              <a:spcPct val="0"/>
            </a:spcBef>
            <a:spcAft>
              <a:spcPct val="35000"/>
            </a:spcAft>
          </a:pPr>
          <a:r>
            <a:rPr lang="en-US" sz="2400" b="0" i="0" u="none" kern="1200" dirty="0" smtClean="0"/>
            <a:t>Desire to remain in constant contact with the world</a:t>
          </a:r>
          <a:endParaRPr lang="en-US" sz="2400" kern="1200" dirty="0"/>
        </a:p>
        <a:p>
          <a:pPr marL="228600" lvl="1" indent="-228600" algn="l" defTabSz="1066800" rtl="0">
            <a:lnSpc>
              <a:spcPct val="90000"/>
            </a:lnSpc>
            <a:spcBef>
              <a:spcPct val="0"/>
            </a:spcBef>
            <a:spcAft>
              <a:spcPct val="15000"/>
            </a:spcAft>
            <a:buChar char="••"/>
          </a:pPr>
          <a:r>
            <a:rPr lang="en-US" sz="2400" b="0" i="0" u="none" kern="1200" dirty="0" smtClean="0">
              <a:solidFill>
                <a:schemeClr val="bg1"/>
              </a:solidFill>
            </a:rPr>
            <a:t>Not having the cell phone on you or working</a:t>
          </a:r>
          <a:endParaRPr lang="en-US" sz="2400" b="0" i="0" u="none" kern="1200" dirty="0">
            <a:solidFill>
              <a:schemeClr val="bg1"/>
            </a:solidFill>
          </a:endParaRPr>
        </a:p>
        <a:p>
          <a:pPr marL="457200" lvl="2" indent="-228600" algn="l" defTabSz="1066800" rtl="0">
            <a:lnSpc>
              <a:spcPct val="90000"/>
            </a:lnSpc>
            <a:spcBef>
              <a:spcPct val="0"/>
            </a:spcBef>
            <a:spcAft>
              <a:spcPct val="15000"/>
            </a:spcAft>
            <a:buChar char="••"/>
          </a:pPr>
          <a:r>
            <a:rPr lang="en-US" sz="2400" b="0" i="0" u="none" kern="1200" dirty="0" smtClean="0">
              <a:solidFill>
                <a:schemeClr val="bg1"/>
              </a:solidFill>
            </a:rPr>
            <a:t>Leads to stress</a:t>
          </a:r>
          <a:endParaRPr lang="en-US" sz="2400" b="0" i="0" u="none" kern="1200" dirty="0">
            <a:solidFill>
              <a:schemeClr val="bg1"/>
            </a:solidFill>
          </a:endParaRPr>
        </a:p>
      </dsp:txBody>
      <dsp:txXfrm>
        <a:off x="0" y="1787840"/>
        <a:ext cx="6095999" cy="2438385"/>
      </dsp:txXfrm>
    </dsp:sp>
    <dsp:sp modelId="{F06DC7E4-A14F-4868-A3CA-3EE0811BDDF8}">
      <dsp:nvSpPr>
        <dsp:cNvPr id="0" name=""/>
        <dsp:cNvSpPr/>
      </dsp:nvSpPr>
      <dsp:spPr>
        <a:xfrm>
          <a:off x="6096000" y="1787840"/>
          <a:ext cx="6095999" cy="2438385"/>
        </a:xfrm>
        <a:prstGeom prst="rect">
          <a:avLst/>
        </a:prstGeom>
        <a:solidFill>
          <a:schemeClr val="accent1">
            <a:alpha val="90000"/>
            <a:tint val="40000"/>
            <a:hueOff val="0"/>
            <a:satOff val="0"/>
            <a:lumOff val="0"/>
            <a:alphaOff val="0"/>
          </a:schemeClr>
        </a:solidFill>
        <a:ln w="158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t" anchorCtr="0">
          <a:noAutofit/>
        </a:bodyPr>
        <a:lstStyle/>
        <a:p>
          <a:pPr lvl="0" algn="l" defTabSz="1066800" rtl="0">
            <a:lnSpc>
              <a:spcPct val="90000"/>
            </a:lnSpc>
            <a:spcBef>
              <a:spcPct val="0"/>
            </a:spcBef>
            <a:spcAft>
              <a:spcPct val="35000"/>
            </a:spcAft>
          </a:pPr>
          <a:r>
            <a:rPr lang="en-US" sz="2400" b="0" i="0" u="none" kern="1200" dirty="0" smtClean="0"/>
            <a:t>Social Anxiety</a:t>
          </a:r>
          <a:endParaRPr lang="en-US" sz="2400" b="0" i="0" u="none" kern="1200" dirty="0"/>
        </a:p>
        <a:p>
          <a:pPr marL="228600" lvl="1" indent="-228600" algn="l" defTabSz="1066800" rtl="0">
            <a:lnSpc>
              <a:spcPct val="90000"/>
            </a:lnSpc>
            <a:spcBef>
              <a:spcPct val="0"/>
            </a:spcBef>
            <a:spcAft>
              <a:spcPct val="15000"/>
            </a:spcAft>
            <a:buChar char="••"/>
          </a:pPr>
          <a:r>
            <a:rPr lang="en-US" sz="2400" b="0" i="0" u="none" kern="1200" dirty="0" smtClean="0"/>
            <a:t>Fear that you may miss something very important “FOMO” (fear of missing out)</a:t>
          </a:r>
          <a:endParaRPr lang="en-US" sz="2400" b="0" i="0" u="none" kern="1200" dirty="0"/>
        </a:p>
        <a:p>
          <a:pPr marL="457200" lvl="2" indent="-228600" algn="l" defTabSz="1066800" rtl="0">
            <a:lnSpc>
              <a:spcPct val="90000"/>
            </a:lnSpc>
            <a:spcBef>
              <a:spcPct val="0"/>
            </a:spcBef>
            <a:spcAft>
              <a:spcPct val="15000"/>
            </a:spcAft>
            <a:buChar char="••"/>
          </a:pPr>
          <a:r>
            <a:rPr lang="en-US" sz="2400" b="0" i="0" u="none" kern="1200" dirty="0" smtClean="0"/>
            <a:t>Source stated that without his cell phone he noticed how much people want to stay in contact with the world around them</a:t>
          </a:r>
          <a:endParaRPr lang="en-US" sz="2400" b="0" i="0" u="none" kern="1200" dirty="0"/>
        </a:p>
      </dsp:txBody>
      <dsp:txXfrm>
        <a:off x="6096000" y="1787840"/>
        <a:ext cx="6095999" cy="2438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A7872-C714-4F2E-A347-EF74DD944D74}">
      <dsp:nvSpPr>
        <dsp:cNvPr id="0" name=""/>
        <dsp:cNvSpPr/>
      </dsp:nvSpPr>
      <dsp:spPr>
        <a:xfrm>
          <a:off x="5257800" y="1933574"/>
          <a:ext cx="3719932" cy="645608"/>
        </a:xfrm>
        <a:custGeom>
          <a:avLst/>
          <a:gdLst/>
          <a:ahLst/>
          <a:cxnLst/>
          <a:rect l="0" t="0" r="0" b="0"/>
          <a:pathLst>
            <a:path>
              <a:moveTo>
                <a:pt x="0" y="0"/>
              </a:moveTo>
              <a:lnTo>
                <a:pt x="0" y="322804"/>
              </a:lnTo>
              <a:lnTo>
                <a:pt x="3719932" y="322804"/>
              </a:lnTo>
              <a:lnTo>
                <a:pt x="3719932" y="64560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F413B-440D-4D25-8133-38D75147B065}">
      <dsp:nvSpPr>
        <dsp:cNvPr id="0" name=""/>
        <dsp:cNvSpPr/>
      </dsp:nvSpPr>
      <dsp:spPr>
        <a:xfrm>
          <a:off x="5212080" y="1933574"/>
          <a:ext cx="91440" cy="645608"/>
        </a:xfrm>
        <a:custGeom>
          <a:avLst/>
          <a:gdLst/>
          <a:ahLst/>
          <a:cxnLst/>
          <a:rect l="0" t="0" r="0" b="0"/>
          <a:pathLst>
            <a:path>
              <a:moveTo>
                <a:pt x="45720" y="0"/>
              </a:moveTo>
              <a:lnTo>
                <a:pt x="45720" y="64560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10B70C-7B1D-4EAD-BA64-3C492039FB39}">
      <dsp:nvSpPr>
        <dsp:cNvPr id="0" name=""/>
        <dsp:cNvSpPr/>
      </dsp:nvSpPr>
      <dsp:spPr>
        <a:xfrm>
          <a:off x="1537867" y="1933574"/>
          <a:ext cx="3719932" cy="645608"/>
        </a:xfrm>
        <a:custGeom>
          <a:avLst/>
          <a:gdLst/>
          <a:ahLst/>
          <a:cxnLst/>
          <a:rect l="0" t="0" r="0" b="0"/>
          <a:pathLst>
            <a:path>
              <a:moveTo>
                <a:pt x="3719932" y="0"/>
              </a:moveTo>
              <a:lnTo>
                <a:pt x="3719932" y="322804"/>
              </a:lnTo>
              <a:lnTo>
                <a:pt x="0" y="322804"/>
              </a:lnTo>
              <a:lnTo>
                <a:pt x="0" y="64560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8307D-DCC6-416F-A29A-69B926BB26B4}">
      <dsp:nvSpPr>
        <dsp:cNvPr id="0" name=""/>
        <dsp:cNvSpPr/>
      </dsp:nvSpPr>
      <dsp:spPr>
        <a:xfrm>
          <a:off x="16016" y="932482"/>
          <a:ext cx="10483567" cy="1001092"/>
        </a:xfrm>
        <a:prstGeom prst="rect">
          <a:avLst/>
        </a:prstGeom>
        <a:solidFill>
          <a:srgbClr val="C000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Effects of Cell Phone Addiction</a:t>
          </a:r>
          <a:endParaRPr lang="en-US" sz="3600" kern="1200" dirty="0"/>
        </a:p>
      </dsp:txBody>
      <dsp:txXfrm>
        <a:off x="16016" y="932482"/>
        <a:ext cx="10483567" cy="1001092"/>
      </dsp:txXfrm>
    </dsp:sp>
    <dsp:sp modelId="{2E176FA5-2B13-4A37-8BAF-6324BA4D0A7A}">
      <dsp:nvSpPr>
        <dsp:cNvPr id="0" name=""/>
        <dsp:cNvSpPr/>
      </dsp:nvSpPr>
      <dsp:spPr>
        <a:xfrm>
          <a:off x="706" y="2579182"/>
          <a:ext cx="3074323" cy="853432"/>
        </a:xfrm>
        <a:prstGeom prst="rect">
          <a:avLst/>
        </a:prstGeom>
        <a:solidFill>
          <a:srgbClr val="FFC0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Stress</a:t>
          </a:r>
          <a:endParaRPr lang="en-US" sz="4100" kern="1200" dirty="0"/>
        </a:p>
      </dsp:txBody>
      <dsp:txXfrm>
        <a:off x="706" y="2579182"/>
        <a:ext cx="3074323" cy="853432"/>
      </dsp:txXfrm>
    </dsp:sp>
    <dsp:sp modelId="{056D0744-194F-49DB-B940-F44A02FFD431}">
      <dsp:nvSpPr>
        <dsp:cNvPr id="0" name=""/>
        <dsp:cNvSpPr/>
      </dsp:nvSpPr>
      <dsp:spPr>
        <a:xfrm>
          <a:off x="3720638" y="2579182"/>
          <a:ext cx="3074323" cy="853432"/>
        </a:xfrm>
        <a:prstGeom prst="rect">
          <a:avLst/>
        </a:prstGeom>
        <a:solidFill>
          <a:schemeClr val="accent1">
            <a:hueOff val="0"/>
            <a:satOff val="0"/>
            <a:lumOff val="0"/>
            <a:alphaOff val="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Social Anxiety</a:t>
          </a:r>
          <a:endParaRPr lang="en-US" sz="4100" kern="1200" dirty="0"/>
        </a:p>
      </dsp:txBody>
      <dsp:txXfrm>
        <a:off x="3720638" y="2579182"/>
        <a:ext cx="3074323" cy="853432"/>
      </dsp:txXfrm>
    </dsp:sp>
    <dsp:sp modelId="{A572B4F5-6A6A-4057-8ECF-B8CB00A965D1}">
      <dsp:nvSpPr>
        <dsp:cNvPr id="0" name=""/>
        <dsp:cNvSpPr/>
      </dsp:nvSpPr>
      <dsp:spPr>
        <a:xfrm>
          <a:off x="7440570" y="2579182"/>
          <a:ext cx="3074323" cy="853432"/>
        </a:xfrm>
        <a:prstGeom prst="rect">
          <a:avLst/>
        </a:prstGeom>
        <a:solidFill>
          <a:srgbClr val="0070C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Dependency</a:t>
          </a:r>
          <a:endParaRPr lang="en-US" sz="4100" kern="1200" dirty="0"/>
        </a:p>
      </dsp:txBody>
      <dsp:txXfrm>
        <a:off x="7440570" y="2579182"/>
        <a:ext cx="3074323" cy="8534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75321-A31C-46EF-B868-B77FEA7C0461}" type="datetimeFigureOut">
              <a:rPr lang="en-US" smtClean="0"/>
              <a:t>5/15/2017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910A4-DD75-482D-9314-01391CD1043D}" type="slidenum">
              <a:rPr lang="en-US" smtClean="0"/>
              <a:t>‹#›</a:t>
            </a:fld>
            <a:endParaRPr lang="en-US"/>
          </a:p>
        </p:txBody>
      </p:sp>
    </p:spTree>
    <p:extLst>
      <p:ext uri="{BB962C8B-B14F-4D97-AF65-F5344CB8AC3E}">
        <p14:creationId xmlns:p14="http://schemas.microsoft.com/office/powerpoint/2010/main" val="3343881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はじめまして。私はジョン・ホラディーと申します。私はデビッド・バスと申します。私たちは大学生の携帯電話に対する依存：日米比較について発表します。</a:t>
            </a:r>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1</a:t>
            </a:fld>
            <a:endParaRPr lang="en-US"/>
          </a:p>
        </p:txBody>
      </p:sp>
    </p:spTree>
    <p:extLst>
      <p:ext uri="{BB962C8B-B14F-4D97-AF65-F5344CB8AC3E}">
        <p14:creationId xmlns:p14="http://schemas.microsoft.com/office/powerpoint/2010/main" val="3334234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ja-JP" altLang="en-US" sz="1200" b="0" i="0" u="none" strike="noStrike" kern="1200" dirty="0" smtClean="0">
                <a:solidFill>
                  <a:schemeClr val="tx1"/>
                </a:solidFill>
                <a:effectLst/>
                <a:latin typeface="+mn-lt"/>
                <a:ea typeface="+mn-ea"/>
                <a:cs typeface="+mn-cs"/>
              </a:rPr>
              <a:t>次に、携帯電話の所有者が最も使用するアプリケーションについてです。携帯電話は、テキストメッセージやインターネットアクセスなど、電話以外のアプリケーションに使用されるようになりました。</a:t>
            </a:r>
            <a:endParaRPr dirty="0"/>
          </a:p>
        </p:txBody>
      </p:sp>
    </p:spTree>
    <p:extLst>
      <p:ext uri="{BB962C8B-B14F-4D97-AF65-F5344CB8AC3E}">
        <p14:creationId xmlns:p14="http://schemas.microsoft.com/office/powerpoint/2010/main" val="1053401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そしてこのスライドは、年齢別使用率についてです。若い世代は、テキストメッセージとインターネットを最も使用します。そして、５０歳以上の世代は若い世代ほど機能を活用していないことがわかっています。</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11</a:t>
            </a:fld>
            <a:endParaRPr lang="en-US"/>
          </a:p>
        </p:txBody>
      </p:sp>
    </p:spTree>
    <p:extLst>
      <p:ext uri="{BB962C8B-B14F-4D97-AF65-F5344CB8AC3E}">
        <p14:creationId xmlns:p14="http://schemas.microsoft.com/office/powerpoint/2010/main" val="121467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ここで、携帯電話の使用過剰について発表します。先行文献により</a:t>
            </a:r>
            <a:r>
              <a:rPr lang="en-US" altLang="ja-JP" sz="1200" b="0" i="0" u="none" strike="noStrike" kern="1200" dirty="0" smtClean="0">
                <a:solidFill>
                  <a:schemeClr val="tx1"/>
                </a:solidFill>
                <a:effectLst/>
                <a:latin typeface="+mn-lt"/>
                <a:ea typeface="+mn-ea"/>
                <a:cs typeface="+mn-cs"/>
              </a:rPr>
              <a:t>1</a:t>
            </a:r>
            <a:r>
              <a:rPr lang="ja-JP" altLang="en-US" sz="1200" b="0" i="0" u="none" strike="noStrike" kern="1200" dirty="0" smtClean="0">
                <a:solidFill>
                  <a:schemeClr val="tx1"/>
                </a:solidFill>
                <a:effectLst/>
                <a:latin typeface="+mn-lt"/>
                <a:ea typeface="+mn-ea"/>
                <a:cs typeface="+mn-cs"/>
              </a:rPr>
              <a:t>日あたりの使用時間が増加していることがわかりました。例えば、２００４年にはじめて一日５時間は使用過剰と見なされ、２０１４年には</a:t>
            </a:r>
            <a:r>
              <a:rPr lang="en-US" altLang="ja-JP" sz="1200" b="0" i="0" u="none" strike="noStrike" kern="1200" dirty="0" smtClean="0">
                <a:solidFill>
                  <a:schemeClr val="tx1"/>
                </a:solidFill>
                <a:effectLst/>
                <a:latin typeface="+mn-lt"/>
                <a:ea typeface="+mn-ea"/>
                <a:cs typeface="+mn-cs"/>
              </a:rPr>
              <a:t>9</a:t>
            </a:r>
            <a:r>
              <a:rPr lang="ja-JP" altLang="en-US" sz="1200" b="0" i="0" u="none" strike="noStrike" kern="1200" dirty="0" smtClean="0">
                <a:solidFill>
                  <a:schemeClr val="tx1"/>
                </a:solidFill>
                <a:effectLst/>
                <a:latin typeface="+mn-lt"/>
                <a:ea typeface="+mn-ea"/>
                <a:cs typeface="+mn-cs"/>
              </a:rPr>
              <a:t>時間になりました。つまり、約１０年間で携帯電話使用時間はほぼ倍になったことがわかります。携帯電話機能の増加は、その使用の増加に関連していることもわかりました。</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12</a:t>
            </a:fld>
            <a:endParaRPr lang="en-US"/>
          </a:p>
        </p:txBody>
      </p:sp>
    </p:spTree>
    <p:extLst>
      <p:ext uri="{BB962C8B-B14F-4D97-AF65-F5344CB8AC3E}">
        <p14:creationId xmlns:p14="http://schemas.microsoft.com/office/powerpoint/2010/main" val="343347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ja-JP" altLang="en-US" sz="1200" b="0" i="0" u="none" strike="noStrike" kern="1200" dirty="0" smtClean="0">
                <a:solidFill>
                  <a:schemeClr val="tx1"/>
                </a:solidFill>
                <a:effectLst/>
                <a:latin typeface="+mn-lt"/>
                <a:ea typeface="+mn-ea"/>
                <a:cs typeface="+mn-cs"/>
              </a:rPr>
              <a:t>これは、携帯電話の中毒の定義です。最初に、アメリカ中毒医学協会の定義は「脳の褒美」と「動機づけ」と記憶の慢性疾患です。次に、米国国立医学図書館ー精神医学の辺境の定義は、行動依存性の代わりに衝動的な行動であると考えられています。違いは</a:t>
            </a:r>
            <a:r>
              <a:rPr lang="en-US" altLang="ja-JP" sz="1200" b="0" i="0" u="none" strike="noStrike" kern="1200" dirty="0" smtClean="0">
                <a:solidFill>
                  <a:schemeClr val="tx1"/>
                </a:solidFill>
                <a:effectLst/>
                <a:latin typeface="+mn-lt"/>
                <a:ea typeface="+mn-ea"/>
                <a:cs typeface="+mn-cs"/>
              </a:rPr>
              <a:t>ASAM</a:t>
            </a:r>
            <a:r>
              <a:rPr lang="ja-JP" altLang="en-US" sz="1200" b="0" i="0" u="none" strike="noStrike" kern="1200" dirty="0" smtClean="0">
                <a:solidFill>
                  <a:schemeClr val="tx1"/>
                </a:solidFill>
                <a:effectLst/>
                <a:latin typeface="+mn-lt"/>
                <a:ea typeface="+mn-ea"/>
                <a:cs typeface="+mn-cs"/>
              </a:rPr>
              <a:t>による携帯電話の中毒が明確に定義できる一方で、米国国立医学図書館は携帯電話中毒が中毒性のある衝動的な行動であると考えています。</a:t>
            </a:r>
            <a:endParaRPr lang="ja-JP" altLang="en-US" b="0" dirty="0" smtClean="0">
              <a:effectLst/>
            </a:endParaRPr>
          </a:p>
          <a:p>
            <a:r>
              <a:rPr lang="ja-JP" altLang="en-US" dirty="0" smtClean="0"/>
              <a:t/>
            </a:r>
            <a:br>
              <a:rPr lang="ja-JP" altLang="en-US" dirty="0" smtClean="0"/>
            </a:br>
            <a:endParaRPr lang="en" dirty="0" smtClean="0"/>
          </a:p>
          <a:p>
            <a:pPr lvl="0">
              <a:spcBef>
                <a:spcPts val="0"/>
              </a:spcBef>
              <a:buNone/>
            </a:pPr>
            <a:endParaRPr lang="en" dirty="0" smtClean="0"/>
          </a:p>
          <a:p>
            <a:pPr lvl="0">
              <a:spcBef>
                <a:spcPts val="0"/>
              </a:spcBef>
              <a:buNone/>
            </a:pPr>
            <a:r>
              <a:rPr lang="en" dirty="0" smtClean="0"/>
              <a:t>http</a:t>
            </a:r>
            <a:r>
              <a:rPr lang="en" dirty="0"/>
              <a:t>://www.asam.org/quality-practice/definition-of-addiction</a:t>
            </a:r>
          </a:p>
        </p:txBody>
      </p:sp>
    </p:spTree>
    <p:extLst>
      <p:ext uri="{BB962C8B-B14F-4D97-AF65-F5344CB8AC3E}">
        <p14:creationId xmlns:p14="http://schemas.microsoft.com/office/powerpoint/2010/main" val="2444011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次に、携帯電話中毒の症状にはこのように身体的、ストレス、不安、鬱症状にわかれ、さらにここにあるように様々な症状がでてきます。</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14</a:t>
            </a:fld>
            <a:endParaRPr lang="en-US"/>
          </a:p>
        </p:txBody>
      </p:sp>
    </p:spTree>
    <p:extLst>
      <p:ext uri="{BB962C8B-B14F-4D97-AF65-F5344CB8AC3E}">
        <p14:creationId xmlns:p14="http://schemas.microsoft.com/office/powerpoint/2010/main" val="2057583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れは、携帯電話中毒の原因です。最初にあげられるのが、世界といつでも繋がっていたいという欲望です。これはストレスにつながります。もう一つは社会不安です。例えば、携帯電話を使わないと非常に重要な何かを見逃す恐れがあると不安になることです。世界といつも繋がっていたいという欲望と社会不安が携帯電話の中毒の原因になっていることがわかってきました。</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15</a:t>
            </a:fld>
            <a:endParaRPr lang="en-US"/>
          </a:p>
        </p:txBody>
      </p:sp>
    </p:spTree>
    <p:extLst>
      <p:ext uri="{BB962C8B-B14F-4D97-AF65-F5344CB8AC3E}">
        <p14:creationId xmlns:p14="http://schemas.microsoft.com/office/powerpoint/2010/main" val="2594401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携帯電話中毒の影響はストレスと社会不安と依存です。携帯電話は、世界とのつながりを保つという願望を作り出します。しかし、同時にストレスと不安を引き起こします。そして、これはインターネット中毒へと繋がる恐れもあるといえます。新しい</a:t>
            </a:r>
            <a:r>
              <a:rPr lang="en-US" altLang="ja-JP" sz="1200" b="0" i="0" u="none" strike="noStrike" kern="1200" dirty="0" smtClean="0">
                <a:solidFill>
                  <a:schemeClr val="tx1"/>
                </a:solidFill>
                <a:effectLst/>
                <a:latin typeface="+mn-lt"/>
                <a:ea typeface="+mn-ea"/>
                <a:cs typeface="+mn-cs"/>
              </a:rPr>
              <a:t>Nomophobia</a:t>
            </a:r>
            <a:r>
              <a:rPr lang="ja-JP" altLang="en-US" sz="1200" b="0" i="0" u="none" strike="noStrike" kern="1200" dirty="0" smtClean="0">
                <a:solidFill>
                  <a:schemeClr val="tx1"/>
                </a:solidFill>
                <a:effectLst/>
                <a:latin typeface="+mn-lt"/>
                <a:ea typeface="+mn-ea"/>
                <a:cs typeface="+mn-cs"/>
              </a:rPr>
              <a:t>という病理 は携帯電話を持っていないことに恐怖症を感じる症状ということです。 </a:t>
            </a:r>
            <a:r>
              <a:rPr lang="en-US" altLang="ja-JP" sz="1200" b="0" i="0" u="none" strike="noStrike" kern="1200" dirty="0" smtClean="0">
                <a:solidFill>
                  <a:schemeClr val="tx1"/>
                </a:solidFill>
                <a:effectLst/>
                <a:latin typeface="+mn-lt"/>
                <a:ea typeface="+mn-ea"/>
                <a:cs typeface="+mn-cs"/>
              </a:rPr>
              <a:t>FOMO(Fear of Missing Out)</a:t>
            </a:r>
            <a:r>
              <a:rPr lang="ja-JP" altLang="en-US" sz="1200" b="0" i="0" u="none" strike="noStrike" kern="1200" dirty="0" smtClean="0">
                <a:solidFill>
                  <a:schemeClr val="tx1"/>
                </a:solidFill>
                <a:effectLst/>
                <a:latin typeface="+mn-lt"/>
                <a:ea typeface="+mn-ea"/>
                <a:cs typeface="+mn-cs"/>
              </a:rPr>
              <a:t>は情報を逃すことに恐れを感じる症状です。</a:t>
            </a:r>
            <a:endParaRPr lang="en-US" dirty="0" smtClean="0"/>
          </a:p>
          <a:p>
            <a:endParaRPr lang="en-US" dirty="0" smtClean="0"/>
          </a:p>
          <a:p>
            <a:r>
              <a:rPr lang="en-US" dirty="0" smtClean="0"/>
              <a:t>(</a:t>
            </a:r>
            <a:r>
              <a:rPr lang="en-US" dirty="0" err="1" smtClean="0"/>
              <a:t>Ikeda,K</a:t>
            </a:r>
            <a:r>
              <a:rPr lang="en-US" dirty="0" smtClean="0"/>
              <a:t>. , &amp; Nakamura, K. 2014)</a:t>
            </a:r>
            <a:endParaRPr lang="en-US" dirty="0"/>
          </a:p>
        </p:txBody>
      </p:sp>
    </p:spTree>
    <p:extLst>
      <p:ext uri="{BB962C8B-B14F-4D97-AF65-F5344CB8AC3E}">
        <p14:creationId xmlns:p14="http://schemas.microsoft.com/office/powerpoint/2010/main" val="383552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では次に私達が行った研究についてお話します。この研究の参加者は日本の大学生３０人、アメリカの大学生２６人、合計５６人です。データはオンラインによるアンケート調査からあつめました。</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17</a:t>
            </a:fld>
            <a:endParaRPr lang="en-US"/>
          </a:p>
        </p:txBody>
      </p:sp>
    </p:spTree>
    <p:extLst>
      <p:ext uri="{BB962C8B-B14F-4D97-AF65-F5344CB8AC3E}">
        <p14:creationId xmlns:p14="http://schemas.microsoft.com/office/powerpoint/2010/main" val="1416438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i="0" u="none" strike="noStrike" kern="1200" dirty="0" smtClean="0">
                <a:solidFill>
                  <a:schemeClr val="tx1"/>
                </a:solidFill>
                <a:effectLst/>
                <a:latin typeface="+mn-lt"/>
                <a:ea typeface="+mn-ea"/>
                <a:cs typeface="+mn-cs"/>
              </a:rPr>
              <a:t>参加者のアメリカの男女の比率はほぼ同じでしたが 日本人の約８割は女性です。</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18</a:t>
            </a:fld>
            <a:endParaRPr lang="en-US"/>
          </a:p>
        </p:txBody>
      </p:sp>
    </p:spTree>
    <p:extLst>
      <p:ext uri="{BB962C8B-B14F-4D97-AF65-F5344CB8AC3E}">
        <p14:creationId xmlns:p14="http://schemas.microsoft.com/office/powerpoint/2010/main" val="3352924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回答者の半数以上が大学</a:t>
            </a:r>
            <a:r>
              <a:rPr lang="en-US" altLang="ja-JP" sz="1200" b="0" i="0" u="none" strike="noStrike" kern="1200" dirty="0" smtClean="0">
                <a:solidFill>
                  <a:schemeClr val="tx1"/>
                </a:solidFill>
                <a:effectLst/>
                <a:latin typeface="+mn-lt"/>
                <a:ea typeface="+mn-ea"/>
                <a:cs typeface="+mn-cs"/>
              </a:rPr>
              <a:t>3</a:t>
            </a:r>
            <a:r>
              <a:rPr lang="ja-JP" altLang="en-US" sz="1200" b="0" i="0" u="none" strike="noStrike" kern="1200" dirty="0" smtClean="0">
                <a:solidFill>
                  <a:schemeClr val="tx1"/>
                </a:solidFill>
                <a:effectLst/>
                <a:latin typeface="+mn-lt"/>
                <a:ea typeface="+mn-ea"/>
                <a:cs typeface="+mn-cs"/>
              </a:rPr>
              <a:t>年生または大学</a:t>
            </a:r>
            <a:r>
              <a:rPr lang="en-US" altLang="ja-JP" sz="1200" b="0" i="0" u="none" strike="noStrike" kern="1200" dirty="0" smtClean="0">
                <a:solidFill>
                  <a:schemeClr val="tx1"/>
                </a:solidFill>
                <a:effectLst/>
                <a:latin typeface="+mn-lt"/>
                <a:ea typeface="+mn-ea"/>
                <a:cs typeface="+mn-cs"/>
              </a:rPr>
              <a:t>4</a:t>
            </a:r>
            <a:r>
              <a:rPr lang="ja-JP" altLang="en-US" sz="1200" b="0" i="0" u="none" strike="noStrike" kern="1200" dirty="0" smtClean="0">
                <a:solidFill>
                  <a:schemeClr val="tx1"/>
                </a:solidFill>
                <a:effectLst/>
                <a:latin typeface="+mn-lt"/>
                <a:ea typeface="+mn-ea"/>
                <a:cs typeface="+mn-cs"/>
              </a:rPr>
              <a:t>年生です。</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19</a:t>
            </a:fld>
            <a:endParaRPr lang="en-US"/>
          </a:p>
        </p:txBody>
      </p:sp>
    </p:spTree>
    <p:extLst>
      <p:ext uri="{BB962C8B-B14F-4D97-AF65-F5344CB8AC3E}">
        <p14:creationId xmlns:p14="http://schemas.microsoft.com/office/powerpoint/2010/main" val="3821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i="0" u="none" strike="noStrike" kern="1200" dirty="0" smtClean="0">
                <a:solidFill>
                  <a:schemeClr val="tx1"/>
                </a:solidFill>
                <a:effectLst/>
                <a:latin typeface="+mn-lt"/>
                <a:ea typeface="+mn-ea"/>
                <a:cs typeface="+mn-cs"/>
              </a:rPr>
              <a:t>これは概要です。</a:t>
            </a: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2</a:t>
            </a:fld>
            <a:endParaRPr lang="en-US"/>
          </a:p>
        </p:txBody>
      </p:sp>
    </p:spTree>
    <p:extLst>
      <p:ext uri="{BB962C8B-B14F-4D97-AF65-F5344CB8AC3E}">
        <p14:creationId xmlns:p14="http://schemas.microsoft.com/office/powerpoint/2010/main" val="3285396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では研究質問</a:t>
            </a:r>
            <a:r>
              <a:rPr lang="en-US" altLang="ja-JP" sz="1200" b="0" i="0" u="none" strike="noStrike" kern="1200" dirty="0" smtClean="0">
                <a:solidFill>
                  <a:schemeClr val="tx1"/>
                </a:solidFill>
                <a:effectLst/>
                <a:latin typeface="+mn-lt"/>
                <a:ea typeface="+mn-ea"/>
                <a:cs typeface="+mn-cs"/>
              </a:rPr>
              <a:t>1</a:t>
            </a:r>
            <a:r>
              <a:rPr lang="ja-JP" altLang="en-US" sz="1200" b="0" i="0" u="none" strike="noStrike" kern="1200" dirty="0" smtClean="0">
                <a:solidFill>
                  <a:schemeClr val="tx1"/>
                </a:solidFill>
                <a:effectLst/>
                <a:latin typeface="+mn-lt"/>
                <a:ea typeface="+mn-ea"/>
                <a:cs typeface="+mn-cs"/>
              </a:rPr>
              <a:t>の結果についてお話します。</a:t>
            </a:r>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20</a:t>
            </a:fld>
            <a:endParaRPr lang="en-US"/>
          </a:p>
        </p:txBody>
      </p:sp>
    </p:spTree>
    <p:extLst>
      <p:ext uri="{BB962C8B-B14F-4D97-AF65-F5344CB8AC3E}">
        <p14:creationId xmlns:p14="http://schemas.microsoft.com/office/powerpoint/2010/main" val="229341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「授業で他の学生が携帯を使うことについて、あなたはどう思いますか。」というしつもんにたいして、多くのアメリカの大学生は日本人の大学生より否定的に考えていることがわかりました。</a:t>
            </a:r>
            <a:r>
              <a:rPr lang="ja-JP" altLang="en-US" dirty="0" smtClean="0"/>
              <a:t/>
            </a:r>
            <a:br>
              <a:rPr lang="ja-JP" altLang="en-US" dirty="0" smtClean="0"/>
            </a:br>
            <a:r>
              <a:rPr lang="ja-JP" altLang="en-US" dirty="0" smtClean="0"/>
              <a:t/>
            </a:r>
            <a:br>
              <a:rPr lang="ja-JP" altLang="en-US" dirty="0" smtClean="0"/>
            </a:br>
            <a:endParaRPr lang="ja-JP" alt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21</a:t>
            </a:fld>
            <a:endParaRPr lang="en-US"/>
          </a:p>
        </p:txBody>
      </p:sp>
    </p:spTree>
    <p:extLst>
      <p:ext uri="{BB962C8B-B14F-4D97-AF65-F5344CB8AC3E}">
        <p14:creationId xmlns:p14="http://schemas.microsoft.com/office/powerpoint/2010/main" val="2153736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は授業中に授業以外の目的のために携帯を使いますか。」というしつもんにたいしては、アメリカの大学生と比較して、日本の大学生の方がより教室で携帯電話を使用していることが明らかになりました。</a:t>
            </a:r>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22</a:t>
            </a:fld>
            <a:endParaRPr lang="en-US"/>
          </a:p>
        </p:txBody>
      </p:sp>
    </p:spTree>
    <p:extLst>
      <p:ext uri="{BB962C8B-B14F-4D97-AF65-F5344CB8AC3E}">
        <p14:creationId xmlns:p14="http://schemas.microsoft.com/office/powerpoint/2010/main" val="3578970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前の質問で「いつも」、「よく」、「時々」を選んだ方は授業中に携帯を使う理由は何ですか。」にたいして日米の大学生共に結果はほぼ同じでした。ほとんどの人は「メッセージに答えるため」と特に「重要なメッセージに答えるため」と述べています。しかし、「重要なメッセージ」の定義は、人によってはかなり異なる場合がありま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23</a:t>
            </a:fld>
            <a:endParaRPr lang="en-US"/>
          </a:p>
        </p:txBody>
      </p:sp>
    </p:spTree>
    <p:extLst>
      <p:ext uri="{BB962C8B-B14F-4D97-AF65-F5344CB8AC3E}">
        <p14:creationId xmlns:p14="http://schemas.microsoft.com/office/powerpoint/2010/main" val="3896803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「友達と一緒にいる時、皆はほとんど話さないで携帯電話を使っているという経験があるか」というしつもんにたいして、日本の学生もアメリカの学生も６割以上が経験していることがわかりました。</a:t>
            </a:r>
            <a:endParaRPr lang="ja-JP" altLang="en-US" b="0" dirty="0" smtClean="0">
              <a:effectLst/>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24</a:t>
            </a:fld>
            <a:endParaRPr lang="en-US"/>
          </a:p>
        </p:txBody>
      </p:sp>
    </p:spTree>
    <p:extLst>
      <p:ext uri="{BB962C8B-B14F-4D97-AF65-F5344CB8AC3E}">
        <p14:creationId xmlns:p14="http://schemas.microsoft.com/office/powerpoint/2010/main" val="927569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友達と連絡する時にどんな方法を一番使うかに関しては、テキストメッセージがアメリカで最も使われていますが日本は、ラインでした。</a:t>
            </a:r>
            <a:endParaRPr lang="ja-JP" altLang="en-US" b="0" dirty="0">
              <a:effectLst/>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25</a:t>
            </a:fld>
            <a:endParaRPr lang="en-US"/>
          </a:p>
        </p:txBody>
      </p:sp>
    </p:spTree>
    <p:extLst>
      <p:ext uri="{BB962C8B-B14F-4D97-AF65-F5344CB8AC3E}">
        <p14:creationId xmlns:p14="http://schemas.microsoft.com/office/powerpoint/2010/main" val="1419536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「あなたがテキストメッセージを受けとった時、どのくらい待ってから答えますか。」というしつもんにたいして、日本とアメリカの大学生はテキストメッセージを「受けとってすぐ」か「</a:t>
            </a:r>
            <a:r>
              <a:rPr lang="en-US" altLang="ja-JP" sz="1200" b="0" i="0" u="none" strike="noStrike" kern="1200" dirty="0" smtClean="0">
                <a:solidFill>
                  <a:schemeClr val="tx1"/>
                </a:solidFill>
                <a:effectLst/>
                <a:latin typeface="+mn-lt"/>
                <a:ea typeface="+mn-ea"/>
                <a:cs typeface="+mn-cs"/>
              </a:rPr>
              <a:t>30</a:t>
            </a:r>
            <a:r>
              <a:rPr lang="ja-JP" altLang="en-US" sz="1200" b="0" i="0" u="none" strike="noStrike" kern="1200" dirty="0" smtClean="0">
                <a:solidFill>
                  <a:schemeClr val="tx1"/>
                </a:solidFill>
                <a:effectLst/>
                <a:latin typeface="+mn-lt"/>
                <a:ea typeface="+mn-ea"/>
                <a:cs typeface="+mn-cs"/>
              </a:rPr>
              <a:t>分以内に」返信することがわかりました。</a:t>
            </a:r>
            <a:endParaRPr lang="ja-JP" altLang="en-US" b="0" dirty="0" smtClean="0">
              <a:effectLst/>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26</a:t>
            </a:fld>
            <a:endParaRPr lang="en-US"/>
          </a:p>
        </p:txBody>
      </p:sp>
    </p:spTree>
    <p:extLst>
      <p:ext uri="{BB962C8B-B14F-4D97-AF65-F5344CB8AC3E}">
        <p14:creationId xmlns:p14="http://schemas.microsoft.com/office/powerpoint/2010/main" val="3658438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「車を運転している時や歩いている時に携帯を使うことがありますか。」という質問に対して、アメリカと日本の大学生はどちらも、そのような状況では携帯電話を使用しないと回答しました。</a:t>
            </a:r>
            <a:endParaRPr lang="ja-JP" altLang="en-US" b="0" dirty="0" smtClean="0">
              <a:effectLst/>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27</a:t>
            </a:fld>
            <a:endParaRPr lang="en-US"/>
          </a:p>
        </p:txBody>
      </p:sp>
    </p:spTree>
    <p:extLst>
      <p:ext uri="{BB962C8B-B14F-4D97-AF65-F5344CB8AC3E}">
        <p14:creationId xmlns:p14="http://schemas.microsoft.com/office/powerpoint/2010/main" val="4081778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このスライドには他の人が車を運転している時や歩いている際に使っているのを見たことがあると答えたのはほぼ</a:t>
            </a:r>
            <a:r>
              <a:rPr lang="en-US" altLang="ja-JP" sz="1200" b="0" i="0" u="none" strike="noStrike" kern="1200" dirty="0" smtClean="0">
                <a:solidFill>
                  <a:schemeClr val="tx1"/>
                </a:solidFill>
                <a:effectLst/>
                <a:latin typeface="+mn-lt"/>
                <a:ea typeface="+mn-ea"/>
                <a:cs typeface="+mn-cs"/>
              </a:rPr>
              <a:t>90</a:t>
            </a:r>
            <a:r>
              <a:rPr lang="ja-JP" altLang="en-US" sz="1200" b="0" i="0" u="none" strike="noStrike" kern="1200" dirty="0" smtClean="0">
                <a:solidFill>
                  <a:schemeClr val="tx1"/>
                </a:solidFill>
                <a:effectLst/>
                <a:latin typeface="+mn-lt"/>
                <a:ea typeface="+mn-ea"/>
                <a:cs typeface="+mn-cs"/>
              </a:rPr>
              <a:t>％で自分では使っている認識がなくても現実にはつかっていることがわかります。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28</a:t>
            </a:fld>
            <a:endParaRPr lang="en-US"/>
          </a:p>
        </p:txBody>
      </p:sp>
    </p:spTree>
    <p:extLst>
      <p:ext uri="{BB962C8B-B14F-4D97-AF65-F5344CB8AC3E}">
        <p14:creationId xmlns:p14="http://schemas.microsoft.com/office/powerpoint/2010/main" val="448609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「あなたは毎日、携帯にどのくらいの時間を使いますか。」という質問に対して、アメリカの学生も日本の学生も一日あたりの携帯電話使用時間は平均</a:t>
            </a:r>
            <a:r>
              <a:rPr lang="en-US" altLang="ja-JP" sz="1200" b="0" i="0" u="none" strike="noStrike" kern="1200" dirty="0" smtClean="0">
                <a:solidFill>
                  <a:schemeClr val="tx1"/>
                </a:solidFill>
                <a:effectLst/>
                <a:latin typeface="+mn-lt"/>
                <a:ea typeface="+mn-ea"/>
                <a:cs typeface="+mn-cs"/>
              </a:rPr>
              <a:t>3-5</a:t>
            </a:r>
            <a:r>
              <a:rPr lang="ja-JP" altLang="en-US" sz="1200" b="0" i="0" u="none" strike="noStrike" kern="1200" dirty="0" smtClean="0">
                <a:solidFill>
                  <a:schemeClr val="tx1"/>
                </a:solidFill>
                <a:effectLst/>
                <a:latin typeface="+mn-lt"/>
                <a:ea typeface="+mn-ea"/>
                <a:cs typeface="+mn-cs"/>
              </a:rPr>
              <a:t>時間です。 しかし、比べてみるとアメリカの大学生の方がもっと長く携帯を使用しています。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29</a:t>
            </a:fld>
            <a:endParaRPr lang="en-US"/>
          </a:p>
        </p:txBody>
      </p:sp>
    </p:spTree>
    <p:extLst>
      <p:ext uri="{BB962C8B-B14F-4D97-AF65-F5344CB8AC3E}">
        <p14:creationId xmlns:p14="http://schemas.microsoft.com/office/powerpoint/2010/main" val="396959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ja-JP" sz="1200" b="1" i="0" u="none" strike="noStrike" kern="1200" dirty="0" smtClean="0">
                <a:solidFill>
                  <a:schemeClr val="tx1"/>
                </a:solidFill>
                <a:effectLst/>
                <a:latin typeface="+mn-lt"/>
                <a:ea typeface="+mn-ea"/>
                <a:cs typeface="+mn-cs"/>
              </a:rPr>
              <a:t>John: </a:t>
            </a:r>
            <a:r>
              <a:rPr lang="ja-JP" altLang="en-US" sz="1200" b="0" i="0" u="none" strike="noStrike" kern="1200" dirty="0" smtClean="0">
                <a:solidFill>
                  <a:schemeClr val="tx1"/>
                </a:solidFill>
                <a:effectLst/>
                <a:latin typeface="+mn-lt"/>
                <a:ea typeface="+mn-ea"/>
                <a:cs typeface="+mn-cs"/>
              </a:rPr>
              <a:t>なぜこの研究課題にしたかというと私は去年ビデオゲーム等にたくさんお金を使いビデオゲームに依存してましたが携帯には依存していないと思います。しかし、どのぐらい携帯に依存しているのか調べたいと思いました。</a:t>
            </a:r>
            <a:endParaRPr lang="ja-JP" altLang="en-US" b="0" dirty="0" smtClean="0">
              <a:effectLst/>
            </a:endParaRPr>
          </a:p>
          <a:p>
            <a:r>
              <a:rPr lang="en-US" altLang="ja-JP" sz="1200" b="1" i="0" u="none" strike="noStrike" kern="1200" dirty="0" smtClean="0">
                <a:solidFill>
                  <a:schemeClr val="tx1"/>
                </a:solidFill>
                <a:effectLst/>
                <a:latin typeface="+mn-lt"/>
                <a:ea typeface="+mn-ea"/>
                <a:cs typeface="+mn-cs"/>
              </a:rPr>
              <a:t>David: </a:t>
            </a:r>
            <a:r>
              <a:rPr lang="ja-JP" altLang="en-US" sz="1200" b="0" i="0" u="none" strike="noStrike" kern="1200" dirty="0" smtClean="0">
                <a:solidFill>
                  <a:schemeClr val="tx1"/>
                </a:solidFill>
                <a:effectLst/>
                <a:latin typeface="+mn-lt"/>
                <a:ea typeface="+mn-ea"/>
                <a:cs typeface="+mn-cs"/>
              </a:rPr>
              <a:t>私はいつも携帯を使っていますし、友達も携帯をよく使っています。どうしてそんなに携帯を使うのか根本的に調べたいと思ったからです。</a:t>
            </a:r>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3</a:t>
            </a:fld>
            <a:endParaRPr lang="en-US"/>
          </a:p>
        </p:txBody>
      </p:sp>
    </p:spTree>
    <p:extLst>
      <p:ext uri="{BB962C8B-B14F-4D97-AF65-F5344CB8AC3E}">
        <p14:creationId xmlns:p14="http://schemas.microsoft.com/office/powerpoint/2010/main" val="1378553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どんな携帯アプリを一番使っているかに関しては、アメリカではテキストメッセージとフェイスブックが主ですが日本ではラインがもっともよく使われています。</a:t>
            </a: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30</a:t>
            </a:fld>
            <a:endParaRPr lang="en-US"/>
          </a:p>
        </p:txBody>
      </p:sp>
    </p:spTree>
    <p:extLst>
      <p:ext uri="{BB962C8B-B14F-4D97-AF65-F5344CB8AC3E}">
        <p14:creationId xmlns:p14="http://schemas.microsoft.com/office/powerpoint/2010/main" val="2466754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「あなたは自分が携帯に依存していると思いますか。」という質問に対して、自分が携帯電話に依存していると考える大学生の差は約</a:t>
            </a:r>
            <a:r>
              <a:rPr lang="en-US" altLang="ja-JP" sz="1200" b="0" i="0" u="none" strike="noStrike" kern="1200" dirty="0" smtClean="0">
                <a:solidFill>
                  <a:schemeClr val="tx1"/>
                </a:solidFill>
                <a:effectLst/>
                <a:latin typeface="+mn-lt"/>
                <a:ea typeface="+mn-ea"/>
                <a:cs typeface="+mn-cs"/>
              </a:rPr>
              <a:t>30</a:t>
            </a:r>
            <a:r>
              <a:rPr lang="ja-JP" altLang="en-US" sz="1200" b="0" i="0" u="none" strike="noStrike" kern="1200" dirty="0" smtClean="0">
                <a:solidFill>
                  <a:schemeClr val="tx1"/>
                </a:solidFill>
                <a:effectLst/>
                <a:latin typeface="+mn-lt"/>
                <a:ea typeface="+mn-ea"/>
                <a:cs typeface="+mn-cs"/>
              </a:rPr>
              <a:t>％であり、アメリカの大学生は、自分達が日本の大学生と同じくらい携帯電話に依存していないと主張します。 しかし、先ほども見せたように、平均的にアメリカの大学生は日本の大学生よりも携帯電話を頻繁に使用しています。</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31</a:t>
            </a:fld>
            <a:endParaRPr lang="en-US"/>
          </a:p>
        </p:txBody>
      </p:sp>
    </p:spTree>
    <p:extLst>
      <p:ext uri="{BB962C8B-B14F-4D97-AF65-F5344CB8AC3E}">
        <p14:creationId xmlns:p14="http://schemas.microsoft.com/office/powerpoint/2010/main" val="696209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kern="1200" dirty="0" smtClean="0">
                <a:solidFill>
                  <a:schemeClr val="tx1"/>
                </a:solidFill>
                <a:effectLst/>
                <a:latin typeface="+mn-lt"/>
                <a:ea typeface="+mn-ea"/>
                <a:cs typeface="+mn-cs"/>
              </a:rPr>
              <a:t>これが研究結果</a:t>
            </a:r>
            <a:r>
              <a:rPr lang="en-US" altLang="ja-JP" sz="1200" b="0" i="0" u="none" strike="noStrike" kern="1200" dirty="0" smtClean="0">
                <a:solidFill>
                  <a:schemeClr val="tx1"/>
                </a:solidFill>
                <a:effectLst/>
                <a:latin typeface="+mn-lt"/>
                <a:ea typeface="+mn-ea"/>
                <a:cs typeface="+mn-cs"/>
              </a:rPr>
              <a:t>1</a:t>
            </a:r>
            <a:r>
              <a:rPr lang="ja-JP" altLang="en-US" sz="1200" b="0" i="0" u="none" strike="noStrike" kern="1200" dirty="0" smtClean="0">
                <a:solidFill>
                  <a:schemeClr val="tx1"/>
                </a:solidFill>
                <a:effectLst/>
                <a:latin typeface="+mn-lt"/>
                <a:ea typeface="+mn-ea"/>
                <a:cs typeface="+mn-cs"/>
              </a:rPr>
              <a:t>のまとめです。日本とアメリカの両方の大学生が携帯電話を過度に使用している傾向があることがわかりました。そして、日米両国の学生が携帯電話の依存を否定的に感じています。アメリカ人の学生は電話をより長い時間使用することがわかっています。しかし、アメリカの学生は、携帯電話の依存者であることを否定する傾向が高いことがわかりました。大学生のコミュニケーションの主な形式はアメリカの大学生はテキストメッセジーとフェイスブックを主に使い、日本の大学生はラインを主に使うと述べています。日本とアメリカの両方の学生は、携帯電話が常に危険な状況で使用されているのをよく見かけますが、どちらも危険な状況では通常携帯電話を使用しないと述べている結果が興味深いと思いました。</a:t>
            </a:r>
            <a:br>
              <a:rPr lang="ja-JP" altLang="en-US" sz="1200" b="0" i="0" u="none" strike="noStrike"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32</a:t>
            </a:fld>
            <a:endParaRPr lang="en-US"/>
          </a:p>
        </p:txBody>
      </p:sp>
    </p:spTree>
    <p:extLst>
      <p:ext uri="{BB962C8B-B14F-4D97-AF65-F5344CB8AC3E}">
        <p14:creationId xmlns:p14="http://schemas.microsoft.com/office/powerpoint/2010/main" val="3530063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kern="1200" dirty="0" smtClean="0">
                <a:solidFill>
                  <a:schemeClr val="tx1"/>
                </a:solidFill>
                <a:effectLst/>
                <a:latin typeface="+mn-lt"/>
                <a:ea typeface="+mn-ea"/>
                <a:cs typeface="+mn-cs"/>
              </a:rPr>
              <a:t>次に研究質問２、の結果についてお話します。</a:t>
            </a: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33</a:t>
            </a:fld>
            <a:endParaRPr lang="en-US"/>
          </a:p>
        </p:txBody>
      </p:sp>
    </p:spTree>
    <p:extLst>
      <p:ext uri="{BB962C8B-B14F-4D97-AF65-F5344CB8AC3E}">
        <p14:creationId xmlns:p14="http://schemas.microsoft.com/office/powerpoint/2010/main" val="1670771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は携帯を次のような状況で、どのぐらいの頻度で使用しますか？」という質問に対して、アメリカの学生も多く使用しますが、日本の大学生の方がアメリカの大学生よりも頻繁に携帯電話を使用する傾向があります。</a:t>
            </a:r>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34</a:t>
            </a:fld>
            <a:endParaRPr lang="en-US"/>
          </a:p>
        </p:txBody>
      </p:sp>
    </p:spTree>
    <p:extLst>
      <p:ext uri="{BB962C8B-B14F-4D97-AF65-F5344CB8AC3E}">
        <p14:creationId xmlns:p14="http://schemas.microsoft.com/office/powerpoint/2010/main" val="3032475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ではどうしてそんなに携帯を使うのでしょうか。一番高く挙がったのがストレスです。人はストレスが高い時に携帯電話を使う傾向にあります。次に挙げられるのが憂鬱や不安です。</a:t>
            </a:r>
            <a:endParaRPr lang="ja-JP" altLang="en-US" b="0" dirty="0" smtClean="0">
              <a:effectLst/>
            </a:endParaRPr>
          </a:p>
          <a:p>
            <a:r>
              <a:rPr lang="ja-JP" altLang="en-US" dirty="0" smtClean="0"/>
              <a:t/>
            </a:r>
            <a:br>
              <a:rPr lang="ja-JP" altLang="en-US" dirty="0" smtClean="0"/>
            </a:br>
            <a:endParaRPr lang="ja-JP" altLang="en-US" b="0" dirty="0" smtClean="0">
              <a:effectLst/>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35</a:t>
            </a:fld>
            <a:endParaRPr lang="en-US"/>
          </a:p>
        </p:txBody>
      </p:sp>
    </p:spTree>
    <p:extLst>
      <p:ext uri="{BB962C8B-B14F-4D97-AF65-F5344CB8AC3E}">
        <p14:creationId xmlns:p14="http://schemas.microsoft.com/office/powerpoint/2010/main" val="4006482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「リラックスするために、どのぐらい携帯を使うかですが日本の学生の方がアメリカの学生よりリラックスするために、より頻繁に携帯電話を使用しています。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36</a:t>
            </a:fld>
            <a:endParaRPr lang="en-US"/>
          </a:p>
        </p:txBody>
      </p:sp>
    </p:spTree>
    <p:extLst>
      <p:ext uri="{BB962C8B-B14F-4D97-AF65-F5344CB8AC3E}">
        <p14:creationId xmlns:p14="http://schemas.microsoft.com/office/powerpoint/2010/main" val="4197910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はどのくらいの間、携帯を使わずにいられると思いますか。」という質問に対して、日本の学生とアメリカの大学生の答えにはあまり差がありませんでした。一番多かったのが一日携帯を使わなくてもいいで、その次は一週間でした。</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37</a:t>
            </a:fld>
            <a:endParaRPr lang="en-US"/>
          </a:p>
        </p:txBody>
      </p:sp>
    </p:spTree>
    <p:extLst>
      <p:ext uri="{BB962C8B-B14F-4D97-AF65-F5344CB8AC3E}">
        <p14:creationId xmlns:p14="http://schemas.microsoft.com/office/powerpoint/2010/main" val="3784213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頻繁に携帯を使うことに関しては日本の大学生は、携帯電話を「人間のコミュニケーションを壊す」と見なす傾向がある一方で、アメリカの大学生は携帯電話で「 注意散漫になる 」という見解をしめしました。 </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38</a:t>
            </a:fld>
            <a:endParaRPr lang="en-US"/>
          </a:p>
        </p:txBody>
      </p:sp>
    </p:spTree>
    <p:extLst>
      <p:ext uri="{BB962C8B-B14F-4D97-AF65-F5344CB8AC3E}">
        <p14:creationId xmlns:p14="http://schemas.microsoft.com/office/powerpoint/2010/main" val="829246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「あなたはこのアンケートにどのような方法で答えましたか。」という質問に対して、両国の学生は携帯電話を使用した学生がコンピュータやタブレットよりも多かったです。</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39</a:t>
            </a:fld>
            <a:endParaRPr lang="en-US"/>
          </a:p>
        </p:txBody>
      </p:sp>
    </p:spTree>
    <p:extLst>
      <p:ext uri="{BB962C8B-B14F-4D97-AF65-F5344CB8AC3E}">
        <p14:creationId xmlns:p14="http://schemas.microsoft.com/office/powerpoint/2010/main" val="358880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これは私たちの研究質問です。</a:t>
            </a:r>
            <a:endParaRPr lang="ja-JP" altLang="en-US" b="0" dirty="0" smtClean="0">
              <a:effectLst/>
            </a:endParaRPr>
          </a:p>
          <a:p>
            <a:pPr rtl="0"/>
            <a:r>
              <a:rPr lang="en-US" altLang="ja-JP" sz="1200" b="0" i="0" u="none" strike="noStrike" kern="1200" dirty="0" smtClean="0">
                <a:solidFill>
                  <a:schemeClr val="tx1"/>
                </a:solidFill>
                <a:effectLst/>
                <a:latin typeface="+mn-lt"/>
                <a:ea typeface="+mn-ea"/>
                <a:cs typeface="+mn-cs"/>
              </a:rPr>
              <a:t>1)</a:t>
            </a:r>
            <a:r>
              <a:rPr lang="ja-JP" altLang="en-US" sz="1200" b="0" i="0" u="none" strike="noStrike" kern="1200" dirty="0" smtClean="0">
                <a:solidFill>
                  <a:schemeClr val="tx1"/>
                </a:solidFill>
                <a:effectLst/>
                <a:latin typeface="+mn-lt"/>
                <a:ea typeface="+mn-ea"/>
                <a:cs typeface="+mn-cs"/>
              </a:rPr>
              <a:t>日本とアメリカの大学生は携帯電話の依存に対してどのように考えているのか。</a:t>
            </a:r>
            <a:endParaRPr lang="ja-JP" altLang="en-US" b="0" dirty="0" smtClean="0">
              <a:effectLst/>
            </a:endParaRPr>
          </a:p>
          <a:p>
            <a:r>
              <a:rPr lang="en-US" altLang="ja-JP" sz="1200" b="0" i="0" u="none" strike="noStrike" kern="1200" dirty="0" smtClean="0">
                <a:solidFill>
                  <a:schemeClr val="tx1"/>
                </a:solidFill>
                <a:effectLst/>
                <a:latin typeface="+mn-lt"/>
                <a:ea typeface="+mn-ea"/>
                <a:cs typeface="+mn-cs"/>
              </a:rPr>
              <a:t>2)</a:t>
            </a:r>
            <a:r>
              <a:rPr lang="ja-JP" altLang="en-US" sz="1200" b="0" i="0" u="none" strike="noStrike" kern="1200" dirty="0" smtClean="0">
                <a:solidFill>
                  <a:schemeClr val="tx1"/>
                </a:solidFill>
                <a:effectLst/>
                <a:latin typeface="+mn-lt"/>
                <a:ea typeface="+mn-ea"/>
                <a:cs typeface="+mn-cs"/>
              </a:rPr>
              <a:t>日本とアメリカの大学生が携帯電話を過度に使用する原因は何か。の以上です。</a:t>
            </a: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4</a:t>
            </a:fld>
            <a:endParaRPr lang="en-US"/>
          </a:p>
        </p:txBody>
      </p:sp>
    </p:spTree>
    <p:extLst>
      <p:ext uri="{BB962C8B-B14F-4D97-AF65-F5344CB8AC3E}">
        <p14:creationId xmlns:p14="http://schemas.microsoft.com/office/powerpoint/2010/main" val="1980609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次に研究結果２のまとめについて発表します。日本の学生もアメリカの学生も携帯電話に対して否定的な見方をしています。携帯電話の使用はその国の文化的な環境に強く影響されます。アメリカの学生は、携帯電話は危険な状況で使用されているという見解があります。一方、日本人は友達と一緒にいる時に頻繁に携帯電話を使用しているので人間のコミュニケーションに悪い影響を及ぼしていると認識しています。さらに携帯電話を過度に使う理由は、ストレスや不安、鬱症状などからであるということもわかりました。たとえば仲間からのプレッシャーにより即時に返信しなければいけないと思うことなどがあげられます。その反面携帯電話は、音楽、ゲーム、ビデオなどリラックスするためにも使用されることもわかりました。</a:t>
            </a:r>
            <a:endParaRPr lang="ja-JP" altLang="en-US" b="0" dirty="0" smtClean="0">
              <a:effectLst/>
            </a:endParaRPr>
          </a:p>
          <a:p>
            <a:r>
              <a:rPr lang="ja-JP" altLang="en-US" dirty="0" smtClean="0"/>
              <a:t/>
            </a:r>
            <a:br>
              <a:rPr lang="ja-JP" altLang="en-US" dirty="0" smtClean="0"/>
            </a:br>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40</a:t>
            </a:fld>
            <a:endParaRPr lang="en-US"/>
          </a:p>
        </p:txBody>
      </p:sp>
    </p:spTree>
    <p:extLst>
      <p:ext uri="{BB962C8B-B14F-4D97-AF65-F5344CB8AC3E}">
        <p14:creationId xmlns:p14="http://schemas.microsoft.com/office/powerpoint/2010/main" val="12339689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携帯電話は私たちに良い影響も悪い影響も与えます。よい影響としてあげられるのはコミュニケーションのスピードアップがはかられ、人とのコミュニケーションを保つことができることです。一方悪い影響となるのは携帯でのコミュニケーションにより人間のコミュニケーションが薄くなることや注意の散漫に繋がることがあげられます。また携帯電話の依存は、ストレス、不安、憂鬱に深く関係があることもわかりました。携帯はとても便利で今日の私達の生活にはかかせられません。しかしどんなに便利な道具も使い方により良くもなり悪くもなりますから使用者の責任が伴うということをこの研究を通して学びました。</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41</a:t>
            </a:fld>
            <a:endParaRPr lang="en-US"/>
          </a:p>
        </p:txBody>
      </p:sp>
    </p:spTree>
    <p:extLst>
      <p:ext uri="{BB962C8B-B14F-4D97-AF65-F5344CB8AC3E}">
        <p14:creationId xmlns:p14="http://schemas.microsoft.com/office/powerpoint/2010/main" val="418754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の研究の限界点としては小規模な調査グループと特定の参加者地域からだったため結果を一般化することはできません。また将来の研究課題としてはより多くの大学生だけでなく小学生、中学生、高校生にもアンケート調査に参加してほしいと思っています。また性別によって違いがでるか調べ、さまざまな携帯の使用に関しても調査したいと考えています。</a:t>
            </a:r>
            <a:endParaRPr lang="ja-JP" altLang="en-US" b="0" dirty="0" smtClean="0">
              <a:effectLst/>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42</a:t>
            </a:fld>
            <a:endParaRPr lang="en-US"/>
          </a:p>
        </p:txBody>
      </p:sp>
    </p:spTree>
    <p:extLst>
      <p:ext uri="{BB962C8B-B14F-4D97-AF65-F5344CB8AC3E}">
        <p14:creationId xmlns:p14="http://schemas.microsoft.com/office/powerpoint/2010/main" val="2832207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kern="1200" dirty="0" smtClean="0">
                <a:solidFill>
                  <a:schemeClr val="tx1"/>
                </a:solidFill>
                <a:effectLst/>
                <a:latin typeface="+mn-lt"/>
                <a:ea typeface="+mn-ea"/>
                <a:cs typeface="+mn-cs"/>
              </a:rPr>
              <a:t>これが参考文献です。</a:t>
            </a:r>
            <a:endParaRPr lang="en-US" dirty="0" smtClean="0"/>
          </a:p>
          <a:p>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43</a:t>
            </a:fld>
            <a:endParaRPr lang="en-US"/>
          </a:p>
        </p:txBody>
      </p:sp>
    </p:spTree>
    <p:extLst>
      <p:ext uri="{BB962C8B-B14F-4D97-AF65-F5344CB8AC3E}">
        <p14:creationId xmlns:p14="http://schemas.microsoft.com/office/powerpoint/2010/main" val="645285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smtClean="0">
                <a:solidFill>
                  <a:schemeClr val="tx1"/>
                </a:solidFill>
                <a:effectLst/>
                <a:latin typeface="+mn-lt"/>
                <a:ea typeface="+mn-ea"/>
                <a:cs typeface="+mn-cs"/>
              </a:rPr>
              <a:t>先生方にはご指導とても感謝しております。ありがとうございました。</a:t>
            </a:r>
            <a:endParaRPr lang="ja-JP" altLang="en-US" b="0" dirty="0" smtClean="0">
              <a:effectLst/>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46</a:t>
            </a:fld>
            <a:endParaRPr lang="en-US"/>
          </a:p>
        </p:txBody>
      </p:sp>
    </p:spTree>
    <p:extLst>
      <p:ext uri="{BB962C8B-B14F-4D97-AF65-F5344CB8AC3E}">
        <p14:creationId xmlns:p14="http://schemas.microsoft.com/office/powerpoint/2010/main" val="73670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b="0" i="0" u="none" strike="noStrike" kern="1200" dirty="0" smtClean="0">
                <a:solidFill>
                  <a:schemeClr val="tx1"/>
                </a:solidFill>
                <a:effectLst/>
                <a:latin typeface="+mn-lt"/>
                <a:ea typeface="+mn-ea"/>
                <a:cs typeface="+mn-cs"/>
              </a:rPr>
              <a:t>次に研究背景を説明します。</a:t>
            </a: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5</a:t>
            </a:fld>
            <a:endParaRPr lang="en-US"/>
          </a:p>
        </p:txBody>
      </p:sp>
    </p:spTree>
    <p:extLst>
      <p:ext uri="{BB962C8B-B14F-4D97-AF65-F5344CB8AC3E}">
        <p14:creationId xmlns:p14="http://schemas.microsoft.com/office/powerpoint/2010/main" val="292439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最初に、携帯電話の開発です。</a:t>
            </a:r>
            <a:r>
              <a:rPr lang="en-US" altLang="ja-JP" sz="1200" b="0" i="0" u="none" strike="noStrike" kern="1200" dirty="0" smtClean="0">
                <a:solidFill>
                  <a:schemeClr val="tx1"/>
                </a:solidFill>
                <a:effectLst/>
                <a:latin typeface="+mn-lt"/>
                <a:ea typeface="+mn-ea"/>
                <a:cs typeface="+mn-cs"/>
              </a:rPr>
              <a:t>1993</a:t>
            </a:r>
            <a:r>
              <a:rPr lang="ja-JP" altLang="en-US" sz="1200" b="0" i="0" u="none" strike="noStrike" kern="1200" dirty="0" smtClean="0">
                <a:solidFill>
                  <a:schemeClr val="tx1"/>
                </a:solidFill>
                <a:effectLst/>
                <a:latin typeface="+mn-lt"/>
                <a:ea typeface="+mn-ea"/>
                <a:cs typeface="+mn-cs"/>
              </a:rPr>
              <a:t>年以前に人々は固定電話のみを使用していました。１９９３年にテキストメッセージと電子メール機能を導入し、２００１年には、第</a:t>
            </a:r>
            <a:r>
              <a:rPr lang="en-US" altLang="ja-JP" sz="1200" b="0" i="0" u="none" strike="noStrike" kern="1200" dirty="0" smtClean="0">
                <a:solidFill>
                  <a:schemeClr val="tx1"/>
                </a:solidFill>
                <a:effectLst/>
                <a:latin typeface="+mn-lt"/>
                <a:ea typeface="+mn-ea"/>
                <a:cs typeface="+mn-cs"/>
              </a:rPr>
              <a:t>3</a:t>
            </a:r>
            <a:r>
              <a:rPr lang="ja-JP" altLang="en-US" sz="1200" b="0" i="0" u="none" strike="noStrike" kern="1200" dirty="0" smtClean="0">
                <a:solidFill>
                  <a:schemeClr val="tx1"/>
                </a:solidFill>
                <a:effectLst/>
                <a:latin typeface="+mn-lt"/>
                <a:ea typeface="+mn-ea"/>
                <a:cs typeface="+mn-cs"/>
              </a:rPr>
              <a:t>世代の携帯電話が改発されました。２００２年にダウンロード可能なアプリが使える最初のスマートフォンが登場し、２００７年に最初のアイフォーンが紹介されました。</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6</a:t>
            </a:fld>
            <a:endParaRPr lang="en-US"/>
          </a:p>
        </p:txBody>
      </p:sp>
    </p:spTree>
    <p:extLst>
      <p:ext uri="{BB962C8B-B14F-4D97-AF65-F5344CB8AC3E}">
        <p14:creationId xmlns:p14="http://schemas.microsoft.com/office/powerpoint/2010/main" val="157727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これは、アメリカにおける電話所有権の割合です。 携帯電話の開発が進むにつれて、固定電話のみを所有する人々は携帯電話のみを所有している人々を下まわり始めます。この表により、固定電話の所有者は絶えず減少していることがわかります。</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7</a:t>
            </a:fld>
            <a:endParaRPr lang="en-US"/>
          </a:p>
        </p:txBody>
      </p:sp>
    </p:spTree>
    <p:extLst>
      <p:ext uri="{BB962C8B-B14F-4D97-AF65-F5344CB8AC3E}">
        <p14:creationId xmlns:p14="http://schemas.microsoft.com/office/powerpoint/2010/main" val="4151967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次に、所有権と機能性についてです。新しい機能が携帯電話に追加されるにつれて、人々は徐々に携帯電話のみを所有するようになってきました。</a:t>
            </a:r>
            <a:endParaRPr lang="ja-JP" altLang="en-US" b="0" dirty="0" smtClean="0">
              <a:effectLst/>
            </a:endParaRPr>
          </a:p>
          <a:p>
            <a:r>
              <a:rPr lang="ja-JP" altLang="en-US" dirty="0" smtClean="0"/>
              <a:t/>
            </a:r>
            <a:br>
              <a:rPr lang="ja-JP" altLang="en-US" dirty="0" smtClean="0"/>
            </a:br>
            <a:endParaRPr lang="ja-JP" altLang="en-US" b="0" dirty="0" smtClean="0">
              <a:effectLst/>
            </a:endParaRPr>
          </a:p>
        </p:txBody>
      </p:sp>
      <p:sp>
        <p:nvSpPr>
          <p:cNvPr id="4" name="Slide Number Placeholder 3"/>
          <p:cNvSpPr>
            <a:spLocks noGrp="1"/>
          </p:cNvSpPr>
          <p:nvPr>
            <p:ph type="sldNum" sz="quarter" idx="10"/>
          </p:nvPr>
        </p:nvSpPr>
        <p:spPr/>
        <p:txBody>
          <a:bodyPr/>
          <a:lstStyle/>
          <a:p>
            <a:fld id="{64E910A4-DD75-482D-9314-01391CD1043D}" type="slidenum">
              <a:rPr lang="en-US" smtClean="0"/>
              <a:t>8</a:t>
            </a:fld>
            <a:endParaRPr lang="en-US"/>
          </a:p>
        </p:txBody>
      </p:sp>
    </p:spTree>
    <p:extLst>
      <p:ext uri="{BB962C8B-B14F-4D97-AF65-F5344CB8AC3E}">
        <p14:creationId xmlns:p14="http://schemas.microsoft.com/office/powerpoint/2010/main" val="216828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ja-JP" altLang="en-US" sz="1200" b="0" i="0" u="none" strike="noStrike" kern="1200" dirty="0" smtClean="0">
                <a:solidFill>
                  <a:schemeClr val="tx1"/>
                </a:solidFill>
                <a:effectLst/>
                <a:latin typeface="+mn-lt"/>
                <a:ea typeface="+mn-ea"/>
                <a:cs typeface="+mn-cs"/>
              </a:rPr>
              <a:t>これは、時間の経過に伴う携帯電話使用の変化です。２００２年にスマートフォンが利用可能になります。そして、２００４年に初めて携帯電話の</a:t>
            </a:r>
            <a:r>
              <a:rPr lang="en-US" altLang="ja-JP" sz="1200" b="0" i="0" u="none" strike="noStrike" kern="1200" dirty="0" smtClean="0">
                <a:solidFill>
                  <a:schemeClr val="tx1"/>
                </a:solidFill>
                <a:effectLst/>
                <a:latin typeface="+mn-lt"/>
                <a:ea typeface="+mn-ea"/>
                <a:cs typeface="+mn-cs"/>
              </a:rPr>
              <a:t>5</a:t>
            </a:r>
            <a:r>
              <a:rPr lang="ja-JP" altLang="en-US" sz="1200" b="0" i="0" u="none" strike="noStrike" kern="1200" dirty="0" smtClean="0">
                <a:solidFill>
                  <a:schemeClr val="tx1"/>
                </a:solidFill>
                <a:effectLst/>
                <a:latin typeface="+mn-lt"/>
                <a:ea typeface="+mn-ea"/>
                <a:cs typeface="+mn-cs"/>
              </a:rPr>
              <a:t>時間以上の使用が「過剰」と見なされます。２００７年に最初のアイフォーンが紹介され、２００９年に最初のスマートウォッチが紹介されます。そして、２０１４年には携帯電話の</a:t>
            </a:r>
            <a:r>
              <a:rPr lang="en-US" altLang="ja-JP" sz="1200" b="0" i="0" u="none" strike="noStrike" kern="1200" dirty="0" smtClean="0">
                <a:solidFill>
                  <a:schemeClr val="tx1"/>
                </a:solidFill>
                <a:effectLst/>
                <a:latin typeface="+mn-lt"/>
                <a:ea typeface="+mn-ea"/>
                <a:cs typeface="+mn-cs"/>
              </a:rPr>
              <a:t>9</a:t>
            </a:r>
            <a:r>
              <a:rPr lang="ja-JP" altLang="en-US" sz="1200" b="0" i="0" u="none" strike="noStrike" kern="1200" dirty="0" smtClean="0">
                <a:solidFill>
                  <a:schemeClr val="tx1"/>
                </a:solidFill>
                <a:effectLst/>
                <a:latin typeface="+mn-lt"/>
                <a:ea typeface="+mn-ea"/>
                <a:cs typeface="+mn-cs"/>
              </a:rPr>
              <a:t>時間以上の使用が「過剰」と見なされます。</a:t>
            </a:r>
            <a:endParaRPr lang="ja-JP" altLang="en-US" b="0" dirty="0" smtClean="0">
              <a:effectLst/>
            </a:endParaRPr>
          </a:p>
          <a:p>
            <a:r>
              <a:rPr lang="ja-JP" altLang="en-US" dirty="0" smtClean="0"/>
              <a:t/>
            </a:r>
            <a:br>
              <a:rPr lang="ja-JP" altLang="en-US" dirty="0" smtClean="0"/>
            </a:br>
            <a:endParaRPr lang="en-US" dirty="0"/>
          </a:p>
        </p:txBody>
      </p:sp>
      <p:sp>
        <p:nvSpPr>
          <p:cNvPr id="4" name="Slide Number Placeholder 3"/>
          <p:cNvSpPr>
            <a:spLocks noGrp="1"/>
          </p:cNvSpPr>
          <p:nvPr>
            <p:ph type="sldNum" sz="quarter" idx="10"/>
          </p:nvPr>
        </p:nvSpPr>
        <p:spPr/>
        <p:txBody>
          <a:bodyPr/>
          <a:lstStyle/>
          <a:p>
            <a:fld id="{64E910A4-DD75-482D-9314-01391CD1043D}" type="slidenum">
              <a:rPr lang="en-US" smtClean="0"/>
              <a:t>9</a:t>
            </a:fld>
            <a:endParaRPr lang="en-US"/>
          </a:p>
        </p:txBody>
      </p:sp>
    </p:spTree>
    <p:extLst>
      <p:ext uri="{BB962C8B-B14F-4D97-AF65-F5344CB8AC3E}">
        <p14:creationId xmlns:p14="http://schemas.microsoft.com/office/powerpoint/2010/main" val="3349131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B6262CC-4476-46E0-99B8-37620CF60EE6}" type="datetimeFigureOut">
              <a:rPr lang="en-US" smtClean="0"/>
              <a:t>5/15/2017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425538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262CC-4476-46E0-99B8-37620CF60EE6}"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236733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262CC-4476-46E0-99B8-37620CF60EE6}"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145116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262CC-4476-46E0-99B8-37620CF60EE6}"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4BBD0-AF6B-4E88-9FBF-284297C6F48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54306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262CC-4476-46E0-99B8-37620CF60EE6}"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65776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B6262CC-4476-46E0-99B8-37620CF60EE6}"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199586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B6262CC-4476-46E0-99B8-37620CF60EE6}"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1776728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262CC-4476-46E0-99B8-37620CF60EE6}"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955408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262CC-4476-46E0-99B8-37620CF60EE6}"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1672767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094704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93984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6262CC-4476-46E0-99B8-37620CF60EE6}"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296293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262CC-4476-46E0-99B8-37620CF60EE6}"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95314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6262CC-4476-46E0-99B8-37620CF60EE6}"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23397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6262CC-4476-46E0-99B8-37620CF60EE6}"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286389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6262CC-4476-46E0-99B8-37620CF60EE6}"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351956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262CC-4476-46E0-99B8-37620CF60EE6}"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173411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262CC-4476-46E0-99B8-37620CF60EE6}"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2761035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262CC-4476-46E0-99B8-37620CF60EE6}"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4BBD0-AF6B-4E88-9FBF-284297C6F48E}" type="slidenum">
              <a:rPr lang="en-US" smtClean="0"/>
              <a:t>‹#›</a:t>
            </a:fld>
            <a:endParaRPr lang="en-US"/>
          </a:p>
        </p:txBody>
      </p:sp>
    </p:spTree>
    <p:extLst>
      <p:ext uri="{BB962C8B-B14F-4D97-AF65-F5344CB8AC3E}">
        <p14:creationId xmlns:p14="http://schemas.microsoft.com/office/powerpoint/2010/main" val="245863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B6262CC-4476-46E0-99B8-37620CF60EE6}" type="datetimeFigureOut">
              <a:rPr lang="en-US" smtClean="0"/>
              <a:t>5/15/2017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B4BBD0-AF6B-4E88-9FBF-284297C6F48E}" type="slidenum">
              <a:rPr lang="en-US" smtClean="0"/>
              <a:t>‹#›</a:t>
            </a:fld>
            <a:endParaRPr lang="en-US"/>
          </a:p>
        </p:txBody>
      </p:sp>
    </p:spTree>
    <p:extLst>
      <p:ext uri="{BB962C8B-B14F-4D97-AF65-F5344CB8AC3E}">
        <p14:creationId xmlns:p14="http://schemas.microsoft.com/office/powerpoint/2010/main" val="4250097000"/>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goo.gl/forms/S3vLdj1Z7Jk8Q5NJ2"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hyperlink" Target="https://goo.gl/forms/x0WW92LgUzZ5LtC52"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chart" Target="../charts/chart35.xml"/><Relationship Id="rId4" Type="http://schemas.openxmlformats.org/officeDocument/2006/relationships/chart" Target="../charts/char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pewinternet.org/2009/08/19/teens-"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 Id="rId6" Type="http://schemas.openxmlformats.org/officeDocument/2006/relationships/hyperlink" Target="http://search.proquest.com/docview/1622451968?accountid=10355" TargetMode="External"/><Relationship Id="rId5" Type="http://schemas.openxmlformats.org/officeDocument/2006/relationships/hyperlink" Target="http://www.softschools.com/timelines/cell_phone_timeline/28/" TargetMode="External"/><Relationship Id="rId4" Type="http://schemas.openxmlformats.org/officeDocument/2006/relationships/hyperlink" Target="http://www.asam.org/quality-practice/definition-of-addiction"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pewinternet.org/2015/04/01/us-smartphone-use-in-2015/" TargetMode="Externa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1265/jjh.59.383" TargetMode="External"/><Relationship Id="rId2" Type="http://schemas.openxmlformats.org/officeDocument/2006/relationships/hyperlink" Target="https://doi.org/10.15077/jjet.KJ00007978031" TargetMode="External"/><Relationship Id="rId1" Type="http://schemas.openxmlformats.org/officeDocument/2006/relationships/slideLayout" Target="../slideLayouts/slideLayout19.xml"/><Relationship Id="rId5" Type="http://schemas.openxmlformats.org/officeDocument/2006/relationships/hyperlink" Target="https://doi.org/10.3861/jshhe.77.19" TargetMode="External"/><Relationship Id="rId4" Type="http://schemas.openxmlformats.org/officeDocument/2006/relationships/hyperlink" Target="https://doi.org/10.7600/jspfsm.63.445"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Cell Phone addictions of Japanese and American University Students</a:t>
            </a:r>
            <a:endParaRPr lang="en-US" dirty="0"/>
          </a:p>
        </p:txBody>
      </p:sp>
      <p:sp>
        <p:nvSpPr>
          <p:cNvPr id="3" name="Subtitle 2"/>
          <p:cNvSpPr>
            <a:spLocks noGrp="1"/>
          </p:cNvSpPr>
          <p:nvPr>
            <p:ph type="subTitle" idx="1"/>
          </p:nvPr>
        </p:nvSpPr>
        <p:spPr/>
        <p:txBody>
          <a:bodyPr>
            <a:noAutofit/>
          </a:bodyPr>
          <a:lstStyle/>
          <a:p>
            <a:pPr algn="ctr"/>
            <a:r>
              <a:rPr lang="en-US" sz="3600" dirty="0" smtClean="0"/>
              <a:t>John Holaday  David Bath</a:t>
            </a:r>
          </a:p>
          <a:p>
            <a:pPr algn="ctr"/>
            <a:r>
              <a:rPr lang="en-US" sz="2400" dirty="0" smtClean="0"/>
              <a:t>Spring 2017</a:t>
            </a:r>
          </a:p>
          <a:p>
            <a:pPr algn="ctr"/>
            <a:r>
              <a:rPr lang="en-US" sz="2400" dirty="0" smtClean="0"/>
              <a:t>Advisors: </a:t>
            </a:r>
          </a:p>
          <a:p>
            <a:pPr algn="ctr"/>
            <a:r>
              <a:rPr lang="en-US" sz="2400" dirty="0" smtClean="0"/>
              <a:t>Dr. Yoshiko Saito-Abbott &amp; Dr. </a:t>
            </a:r>
            <a:r>
              <a:rPr lang="en-US" sz="2400" dirty="0" err="1" smtClean="0"/>
              <a:t>Shigeko</a:t>
            </a:r>
            <a:r>
              <a:rPr lang="en-US" sz="2400" dirty="0" smtClean="0"/>
              <a:t> </a:t>
            </a:r>
            <a:r>
              <a:rPr lang="en-US" sz="2400" dirty="0" err="1" smtClean="0"/>
              <a:t>Sekine</a:t>
            </a:r>
            <a:endParaRPr lang="en-US" sz="2400" dirty="0"/>
          </a:p>
        </p:txBody>
      </p:sp>
    </p:spTree>
    <p:extLst>
      <p:ext uri="{BB962C8B-B14F-4D97-AF65-F5344CB8AC3E}">
        <p14:creationId xmlns:p14="http://schemas.microsoft.com/office/powerpoint/2010/main" val="496866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2712973103"/>
              </p:ext>
            </p:extLst>
          </p:nvPr>
        </p:nvGraphicFramePr>
        <p:xfrm>
          <a:off x="188333" y="724069"/>
          <a:ext cx="7595169" cy="6133932"/>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p:cNvSpPr/>
          <p:nvPr/>
        </p:nvSpPr>
        <p:spPr>
          <a:xfrm>
            <a:off x="10032302" y="3870325"/>
            <a:ext cx="1653017" cy="338554"/>
          </a:xfrm>
          <a:prstGeom prst="rect">
            <a:avLst/>
          </a:prstGeom>
        </p:spPr>
        <p:txBody>
          <a:bodyPr wrap="none">
            <a:spAutoFit/>
          </a:bodyPr>
          <a:lstStyle/>
          <a:p>
            <a:pPr algn="r"/>
            <a:r>
              <a:rPr lang="en-US" sz="1600" dirty="0"/>
              <a:t>(</a:t>
            </a:r>
            <a:r>
              <a:rPr lang="en-US" sz="1400" dirty="0"/>
              <a:t>Duggan</a:t>
            </a:r>
            <a:r>
              <a:rPr lang="en-US" sz="1600" dirty="0"/>
              <a:t>, 2013)</a:t>
            </a:r>
          </a:p>
        </p:txBody>
      </p:sp>
      <p:sp>
        <p:nvSpPr>
          <p:cNvPr id="6" name="Rectangle 5"/>
          <p:cNvSpPr/>
          <p:nvPr/>
        </p:nvSpPr>
        <p:spPr>
          <a:xfrm>
            <a:off x="813832" y="108515"/>
            <a:ext cx="10578345" cy="800219"/>
          </a:xfrm>
          <a:prstGeom prst="rect">
            <a:avLst/>
          </a:prstGeom>
          <a:noFill/>
        </p:spPr>
        <p:txBody>
          <a:bodyPr wrap="none" lIns="121920" tIns="60960" rIns="121920" bIns="60960">
            <a:spAutoFit/>
          </a:bodyPr>
          <a:lstStyle/>
          <a:p>
            <a:pPr algn="ctr"/>
            <a:r>
              <a:rPr lang="en-US" sz="4400" dirty="0">
                <a:ln w="0"/>
                <a:effectLst>
                  <a:outerShdw blurRad="38100" dist="19050" dir="2700000" algn="tl" rotWithShape="0">
                    <a:schemeClr val="dk1">
                      <a:alpha val="40000"/>
                    </a:schemeClr>
                  </a:outerShdw>
                </a:effectLst>
              </a:rPr>
              <a:t>Applications Most Used by Cell Phone Owners</a:t>
            </a:r>
          </a:p>
        </p:txBody>
      </p:sp>
      <p:sp>
        <p:nvSpPr>
          <p:cNvPr id="8" name="TextBox 7"/>
          <p:cNvSpPr txBox="1"/>
          <p:nvPr/>
        </p:nvSpPr>
        <p:spPr>
          <a:xfrm>
            <a:off x="7783502" y="2639219"/>
            <a:ext cx="3901817" cy="1569660"/>
          </a:xfrm>
          <a:prstGeom prst="rect">
            <a:avLst/>
          </a:prstGeom>
          <a:noFill/>
          <a:ln w="28575">
            <a:solidFill>
              <a:schemeClr val="tx1"/>
            </a:solidFill>
          </a:ln>
        </p:spPr>
        <p:txBody>
          <a:bodyPr wrap="square" rtlCol="0">
            <a:spAutoFit/>
          </a:bodyPr>
          <a:lstStyle/>
          <a:p>
            <a:r>
              <a:rPr lang="en-US" sz="2400" dirty="0"/>
              <a:t>By 2013, cell phones are now used </a:t>
            </a:r>
            <a:r>
              <a:rPr lang="en-US" sz="2400" dirty="0" smtClean="0"/>
              <a:t>not only for calling but also for texting </a:t>
            </a:r>
            <a:r>
              <a:rPr lang="en-US" sz="2400" dirty="0"/>
              <a:t>and internet access. </a:t>
            </a:r>
          </a:p>
        </p:txBody>
      </p:sp>
    </p:spTree>
    <p:extLst>
      <p:ext uri="{BB962C8B-B14F-4D97-AF65-F5344CB8AC3E}">
        <p14:creationId xmlns:p14="http://schemas.microsoft.com/office/powerpoint/2010/main" val="299489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208075289"/>
              </p:ext>
            </p:extLst>
          </p:nvPr>
        </p:nvGraphicFramePr>
        <p:xfrm>
          <a:off x="-164759" y="185394"/>
          <a:ext cx="5904313" cy="605126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808921" y="4724576"/>
            <a:ext cx="2882480" cy="307777"/>
          </a:xfrm>
          <a:prstGeom prst="rect">
            <a:avLst/>
          </a:prstGeom>
          <a:noFill/>
        </p:spPr>
        <p:txBody>
          <a:bodyPr wrap="square" rtlCol="0">
            <a:spAutoFit/>
          </a:bodyPr>
          <a:lstStyle/>
          <a:p>
            <a:pPr algn="r"/>
            <a:r>
              <a:rPr lang="en-US" sz="1400" dirty="0"/>
              <a:t>(Smith, 2015</a:t>
            </a:r>
            <a:r>
              <a:rPr lang="en-US" sz="1400" dirty="0" smtClean="0"/>
              <a:t>)</a:t>
            </a:r>
            <a:endParaRPr lang="en-US" sz="1400" dirty="0"/>
          </a:p>
        </p:txBody>
      </p:sp>
      <p:sp>
        <p:nvSpPr>
          <p:cNvPr id="6" name="TextBox 5"/>
          <p:cNvSpPr txBox="1"/>
          <p:nvPr/>
        </p:nvSpPr>
        <p:spPr>
          <a:xfrm>
            <a:off x="5845700" y="2066989"/>
            <a:ext cx="5845701" cy="2965364"/>
          </a:xfrm>
          <a:prstGeom prst="rect">
            <a:avLst/>
          </a:prstGeom>
          <a:noFill/>
          <a:ln w="28575">
            <a:solidFill>
              <a:schemeClr val="tx1"/>
            </a:solidFill>
          </a:ln>
        </p:spPr>
        <p:txBody>
          <a:bodyPr wrap="square" rtlCol="0">
            <a:spAutoFit/>
          </a:bodyPr>
          <a:lstStyle/>
          <a:p>
            <a:pPr marL="380990" indent="-380990">
              <a:buFont typeface="Arial" panose="020B0604020202020204" pitchFamily="34" charset="0"/>
              <a:buChar char="•"/>
            </a:pPr>
            <a:r>
              <a:rPr lang="en-US" sz="2667" dirty="0"/>
              <a:t>Younger Generations use texting and Internet the most</a:t>
            </a:r>
          </a:p>
          <a:p>
            <a:endParaRPr lang="en-US" sz="2667" dirty="0"/>
          </a:p>
          <a:p>
            <a:pPr marL="380990" indent="-380990">
              <a:buFont typeface="Arial" panose="020B0604020202020204" pitchFamily="34" charset="0"/>
              <a:buChar char="•"/>
            </a:pPr>
            <a:r>
              <a:rPr lang="en-US" sz="2667" dirty="0"/>
              <a:t>Older Generation not taking advantage of the functionality as much as the Younger Generation</a:t>
            </a:r>
          </a:p>
          <a:p>
            <a:endParaRPr lang="en-US" sz="2667" dirty="0"/>
          </a:p>
        </p:txBody>
      </p:sp>
      <p:sp>
        <p:nvSpPr>
          <p:cNvPr id="7" name="Rectangle 6"/>
          <p:cNvSpPr/>
          <p:nvPr/>
        </p:nvSpPr>
        <p:spPr>
          <a:xfrm>
            <a:off x="2726384" y="185394"/>
            <a:ext cx="6773137" cy="800219"/>
          </a:xfrm>
          <a:prstGeom prst="rect">
            <a:avLst/>
          </a:prstGeom>
          <a:noFill/>
        </p:spPr>
        <p:txBody>
          <a:bodyPr wrap="none" lIns="121920" tIns="60960" rIns="121920" bIns="60960">
            <a:spAutoFit/>
          </a:bodyPr>
          <a:lstStyle/>
          <a:p>
            <a:pPr algn="ctr"/>
            <a:r>
              <a:rPr lang="en-US" sz="4400" dirty="0">
                <a:ln w="0"/>
                <a:effectLst>
                  <a:outerShdw blurRad="38100" dist="19050" dir="2700000" algn="tl" rotWithShape="0">
                    <a:schemeClr val="dk1">
                      <a:alpha val="40000"/>
                    </a:schemeClr>
                  </a:outerShdw>
                </a:effectLst>
              </a:rPr>
              <a:t>Percentage of Usage by Age</a:t>
            </a:r>
          </a:p>
        </p:txBody>
      </p:sp>
    </p:spTree>
    <p:extLst>
      <p:ext uri="{BB962C8B-B14F-4D97-AF65-F5344CB8AC3E}">
        <p14:creationId xmlns:p14="http://schemas.microsoft.com/office/powerpoint/2010/main" val="65885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559" y="1094057"/>
            <a:ext cx="11360800" cy="4555200"/>
          </a:xfrm>
        </p:spPr>
        <p:txBody>
          <a:bodyPr/>
          <a:lstStyle/>
          <a:p>
            <a:pPr marL="457189" indent="-457189" fontAlgn="base"/>
            <a:r>
              <a:rPr lang="en-US" sz="2600" dirty="0"/>
              <a:t>Increase in number of hours used per day</a:t>
            </a:r>
          </a:p>
          <a:p>
            <a:pPr marL="1219170" lvl="0" indent="-609585" fontAlgn="base">
              <a:lnSpc>
                <a:spcPct val="120000"/>
              </a:lnSpc>
              <a:buSzPct val="125000"/>
            </a:pPr>
            <a:r>
              <a:rPr lang="en-US" sz="2600" dirty="0"/>
              <a:t>2004: 5 hours per </a:t>
            </a:r>
            <a:r>
              <a:rPr lang="en-US" sz="2600" dirty="0" smtClean="0"/>
              <a:t>day	</a:t>
            </a:r>
            <a:endParaRPr lang="en-US" sz="2600" dirty="0" smtClean="0">
              <a:solidFill>
                <a:srgbClr val="FF0000"/>
              </a:solidFill>
            </a:endParaRPr>
          </a:p>
          <a:p>
            <a:pPr marL="1219170" lvl="0" indent="-609585" fontAlgn="base">
              <a:lnSpc>
                <a:spcPct val="120000"/>
              </a:lnSpc>
              <a:buSzPct val="125000"/>
            </a:pPr>
            <a:r>
              <a:rPr lang="en-US" sz="2600" dirty="0" smtClean="0"/>
              <a:t>2014: 9 hours per day</a:t>
            </a:r>
            <a:endParaRPr lang="en-US" sz="2600" dirty="0" smtClean="0">
              <a:solidFill>
                <a:srgbClr val="FF0000"/>
              </a:solidFill>
            </a:endParaRPr>
          </a:p>
          <a:p>
            <a:pPr marL="457189" indent="-457189" fontAlgn="base"/>
            <a:endParaRPr lang="en-US" dirty="0" smtClean="0"/>
          </a:p>
          <a:p>
            <a:pPr marL="457189" indent="-457189" fontAlgn="base"/>
            <a:r>
              <a:rPr lang="en-US" sz="2600" dirty="0" smtClean="0"/>
              <a:t>This </a:t>
            </a:r>
            <a:r>
              <a:rPr lang="en-US" sz="2600" dirty="0"/>
              <a:t>increase in numbers of hours relates to an increased </a:t>
            </a:r>
            <a:r>
              <a:rPr lang="en-US" sz="2600" dirty="0" smtClean="0"/>
              <a:t>functionality</a:t>
            </a:r>
          </a:p>
          <a:p>
            <a:pPr marL="0" indent="0" fontAlgn="base">
              <a:buNone/>
            </a:pPr>
            <a:endParaRPr lang="en-US" dirty="0">
              <a:solidFill>
                <a:srgbClr val="FF0000"/>
              </a:solidFill>
            </a:endParaRPr>
          </a:p>
          <a:p>
            <a:pPr marL="1219170" lvl="1" indent="-609585" fontAlgn="base"/>
            <a:r>
              <a:rPr lang="en-US" sz="2600" dirty="0"/>
              <a:t>Texting, SNS </a:t>
            </a:r>
            <a:r>
              <a:rPr lang="en-US" dirty="0"/>
              <a:t>(Line, </a:t>
            </a:r>
            <a:r>
              <a:rPr lang="en-US" dirty="0" err="1"/>
              <a:t>FaceBook</a:t>
            </a:r>
            <a:r>
              <a:rPr lang="en-US" dirty="0"/>
              <a:t> Messenger), </a:t>
            </a:r>
            <a:r>
              <a:rPr lang="en-US" sz="2600" dirty="0"/>
              <a:t>PDA application </a:t>
            </a:r>
            <a:r>
              <a:rPr lang="en-US" dirty="0"/>
              <a:t>(Calendar, Note Taking, etc.), </a:t>
            </a:r>
            <a:r>
              <a:rPr lang="en-US" sz="2600" dirty="0" smtClean="0"/>
              <a:t>Alarms, </a:t>
            </a:r>
            <a:r>
              <a:rPr lang="en-US" sz="2600" dirty="0"/>
              <a:t>etc. </a:t>
            </a:r>
          </a:p>
        </p:txBody>
      </p:sp>
      <p:sp>
        <p:nvSpPr>
          <p:cNvPr id="4" name="Rectangle 3"/>
          <p:cNvSpPr/>
          <p:nvPr/>
        </p:nvSpPr>
        <p:spPr>
          <a:xfrm>
            <a:off x="2955844" y="185394"/>
            <a:ext cx="6314229" cy="800219"/>
          </a:xfrm>
          <a:prstGeom prst="rect">
            <a:avLst/>
          </a:prstGeom>
          <a:noFill/>
        </p:spPr>
        <p:txBody>
          <a:bodyPr wrap="none" lIns="121920" tIns="60960" rIns="121920" bIns="60960">
            <a:spAutoFit/>
          </a:bodyPr>
          <a:lstStyle/>
          <a:p>
            <a:pPr algn="ctr"/>
            <a:r>
              <a:rPr lang="en-US" sz="4400" dirty="0">
                <a:ln w="0"/>
                <a:effectLst>
                  <a:outerShdw blurRad="38100" dist="19050" dir="2700000" algn="tl" rotWithShape="0">
                    <a:schemeClr val="dk1">
                      <a:alpha val="40000"/>
                    </a:schemeClr>
                  </a:outerShdw>
                </a:effectLst>
              </a:rPr>
              <a:t>Over Usage of Cell Phones</a:t>
            </a:r>
          </a:p>
        </p:txBody>
      </p:sp>
      <p:sp>
        <p:nvSpPr>
          <p:cNvPr id="2" name="TextBox 1"/>
          <p:cNvSpPr txBox="1"/>
          <p:nvPr/>
        </p:nvSpPr>
        <p:spPr>
          <a:xfrm>
            <a:off x="8999144" y="1729211"/>
            <a:ext cx="3268301" cy="307777"/>
          </a:xfrm>
          <a:prstGeom prst="rect">
            <a:avLst/>
          </a:prstGeom>
          <a:noFill/>
        </p:spPr>
        <p:txBody>
          <a:bodyPr wrap="square" rtlCol="0">
            <a:spAutoFit/>
          </a:bodyPr>
          <a:lstStyle/>
          <a:p>
            <a:r>
              <a:rPr lang="en-US" sz="1400" dirty="0"/>
              <a:t>(</a:t>
            </a:r>
            <a:r>
              <a:rPr lang="en-US" sz="1400" dirty="0" err="1"/>
              <a:t>Khezhie</a:t>
            </a:r>
            <a:r>
              <a:rPr lang="en-US" sz="1400" dirty="0"/>
              <a:t>, P., &amp; Srivastava, A., 2016</a:t>
            </a:r>
            <a:r>
              <a:rPr lang="en-US" sz="1400" dirty="0" smtClean="0"/>
              <a:t>)</a:t>
            </a:r>
            <a:endParaRPr lang="en-US" sz="1400" dirty="0"/>
          </a:p>
        </p:txBody>
      </p:sp>
      <p:sp>
        <p:nvSpPr>
          <p:cNvPr id="5" name="TextBox 4"/>
          <p:cNvSpPr txBox="1"/>
          <p:nvPr/>
        </p:nvSpPr>
        <p:spPr>
          <a:xfrm>
            <a:off x="8999143" y="3465735"/>
            <a:ext cx="3268301" cy="307777"/>
          </a:xfrm>
          <a:prstGeom prst="rect">
            <a:avLst/>
          </a:prstGeom>
          <a:noFill/>
        </p:spPr>
        <p:txBody>
          <a:bodyPr wrap="square" rtlCol="0">
            <a:spAutoFit/>
          </a:bodyPr>
          <a:lstStyle/>
          <a:p>
            <a:r>
              <a:rPr lang="en-US" sz="1400" dirty="0"/>
              <a:t>(</a:t>
            </a:r>
            <a:r>
              <a:rPr lang="en-US" sz="1400" dirty="0" err="1"/>
              <a:t>Khezhie</a:t>
            </a:r>
            <a:r>
              <a:rPr lang="en-US" sz="1400" dirty="0"/>
              <a:t>, P., &amp; Srivastava, A., 2016</a:t>
            </a:r>
            <a:r>
              <a:rPr lang="en-US" sz="1400" dirty="0" smtClean="0"/>
              <a:t>)</a:t>
            </a:r>
            <a:endParaRPr lang="en-US" sz="1400" dirty="0"/>
          </a:p>
        </p:txBody>
      </p:sp>
      <p:sp>
        <p:nvSpPr>
          <p:cNvPr id="6" name="TextBox 5"/>
          <p:cNvSpPr txBox="1"/>
          <p:nvPr/>
        </p:nvSpPr>
        <p:spPr>
          <a:xfrm>
            <a:off x="7855102" y="2260471"/>
            <a:ext cx="3938257" cy="307777"/>
          </a:xfrm>
          <a:prstGeom prst="rect">
            <a:avLst/>
          </a:prstGeom>
          <a:noFill/>
        </p:spPr>
        <p:txBody>
          <a:bodyPr wrap="square" rtlCol="0">
            <a:spAutoFit/>
          </a:bodyPr>
          <a:lstStyle/>
          <a:p>
            <a:pPr algn="r"/>
            <a:r>
              <a:rPr lang="en-US" sz="1400" dirty="0"/>
              <a:t>(Roberts, J. , Yaya, L. , &amp; </a:t>
            </a:r>
            <a:r>
              <a:rPr lang="en-US" sz="1400" dirty="0" err="1"/>
              <a:t>Manolis</a:t>
            </a:r>
            <a:r>
              <a:rPr lang="en-US" sz="1400" dirty="0"/>
              <a:t>, C., 2014)</a:t>
            </a:r>
          </a:p>
        </p:txBody>
      </p:sp>
    </p:spTree>
    <p:extLst>
      <p:ext uri="{BB962C8B-B14F-4D97-AF65-F5344CB8AC3E}">
        <p14:creationId xmlns:p14="http://schemas.microsoft.com/office/powerpoint/2010/main" val="192209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aphicFrame>
        <p:nvGraphicFramePr>
          <p:cNvPr id="100" name="Shape 100"/>
          <p:cNvGraphicFramePr/>
          <p:nvPr>
            <p:extLst>
              <p:ext uri="{D42A27DB-BD31-4B8C-83A1-F6EECF244321}">
                <p14:modId xmlns:p14="http://schemas.microsoft.com/office/powerpoint/2010/main" val="3194335167"/>
              </p:ext>
            </p:extLst>
          </p:nvPr>
        </p:nvGraphicFramePr>
        <p:xfrm>
          <a:off x="85726" y="942975"/>
          <a:ext cx="11944349" cy="5898092"/>
        </p:xfrm>
        <a:graphic>
          <a:graphicData uri="http://schemas.openxmlformats.org/drawingml/2006/table">
            <a:tbl>
              <a:tblPr>
                <a:noFill/>
              </a:tblPr>
              <a:tblGrid>
                <a:gridCol w="3981433">
                  <a:extLst>
                    <a:ext uri="{9D8B030D-6E8A-4147-A177-3AD203B41FA5}">
                      <a16:colId xmlns:a16="http://schemas.microsoft.com/office/drawing/2014/main" val="20000"/>
                    </a:ext>
                  </a:extLst>
                </a:gridCol>
                <a:gridCol w="1946939">
                  <a:extLst>
                    <a:ext uri="{9D8B030D-6E8A-4147-A177-3AD203B41FA5}">
                      <a16:colId xmlns:a16="http://schemas.microsoft.com/office/drawing/2014/main" val="20001"/>
                    </a:ext>
                  </a:extLst>
                </a:gridCol>
                <a:gridCol w="6015977">
                  <a:extLst>
                    <a:ext uri="{9D8B030D-6E8A-4147-A177-3AD203B41FA5}">
                      <a16:colId xmlns:a16="http://schemas.microsoft.com/office/drawing/2014/main" val="20002"/>
                    </a:ext>
                  </a:extLst>
                </a:gridCol>
              </a:tblGrid>
              <a:tr h="1440268">
                <a:tc gridSpan="2">
                  <a:txBody>
                    <a:bodyPr/>
                    <a:lstStyle/>
                    <a:p>
                      <a:pPr lvl="0" algn="ctr" rtl="0">
                        <a:spcBef>
                          <a:spcPts val="0"/>
                        </a:spcBef>
                        <a:buNone/>
                      </a:pPr>
                      <a:r>
                        <a:rPr lang="en" sz="3200" dirty="0" smtClean="0"/>
                        <a:t>American</a:t>
                      </a:r>
                      <a:r>
                        <a:rPr lang="en" sz="3200" baseline="0" dirty="0" smtClean="0"/>
                        <a:t> Society of Addiction Medicine (ASAM)</a:t>
                      </a:r>
                      <a:endParaRPr lang="en" sz="3200" dirty="0"/>
                    </a:p>
                  </a:txBody>
                  <a:tcPr marL="121900" marR="121900" marT="121900" marB="121900" anchor="ctr"/>
                </a:tc>
                <a:tc hMerge="1">
                  <a:txBody>
                    <a:bodyPr/>
                    <a:lstStyle/>
                    <a:p>
                      <a:endParaRPr lang="en-US"/>
                    </a:p>
                  </a:txBody>
                  <a:tcPr/>
                </a:tc>
                <a:tc>
                  <a:txBody>
                    <a:bodyPr/>
                    <a:lstStyle/>
                    <a:p>
                      <a:pPr lvl="0" algn="ctr">
                        <a:spcBef>
                          <a:spcPts val="0"/>
                        </a:spcBef>
                        <a:buNone/>
                      </a:pPr>
                      <a:r>
                        <a:rPr lang="en" sz="3200" dirty="0" smtClean="0"/>
                        <a:t>US National Library of Medicine </a:t>
                      </a:r>
                    </a:p>
                    <a:p>
                      <a:pPr lvl="0" algn="ctr">
                        <a:spcBef>
                          <a:spcPts val="0"/>
                        </a:spcBef>
                        <a:buNone/>
                      </a:pPr>
                      <a:r>
                        <a:rPr lang="en" sz="3200" dirty="0" smtClean="0"/>
                        <a:t>-Frontiers In Psychiatry</a:t>
                      </a:r>
                      <a:endParaRPr lang="en" sz="3200" dirty="0"/>
                    </a:p>
                  </a:txBody>
                  <a:tcPr marL="121900" marR="121900" marT="121900" marB="121900" anchor="ctr"/>
                </a:tc>
                <a:extLst>
                  <a:ext uri="{0D108BD9-81ED-4DB2-BD59-A6C34878D82A}">
                    <a16:rowId xmlns:a16="http://schemas.microsoft.com/office/drawing/2014/main" val="10000"/>
                  </a:ext>
                </a:extLst>
              </a:tr>
              <a:tr h="3392751">
                <a:tc gridSpan="2">
                  <a:txBody>
                    <a:bodyPr/>
                    <a:lstStyle/>
                    <a:p>
                      <a:pPr marL="457200" lvl="0" indent="-228600" rtl="0">
                        <a:spcBef>
                          <a:spcPts val="0"/>
                        </a:spcBef>
                        <a:buChar char="●"/>
                      </a:pPr>
                      <a:r>
                        <a:rPr lang="en" sz="2400" dirty="0"/>
                        <a:t>Chronic disease of brain reward/motivation/memory</a:t>
                      </a:r>
                    </a:p>
                    <a:p>
                      <a:pPr marL="457200" lvl="0" indent="-228600" rtl="0">
                        <a:spcBef>
                          <a:spcPts val="0"/>
                        </a:spcBef>
                        <a:buChar char="●"/>
                      </a:pPr>
                      <a:r>
                        <a:rPr lang="en" sz="2400" dirty="0"/>
                        <a:t>Biological/Psychological/Social/Spiritual effects</a:t>
                      </a:r>
                    </a:p>
                    <a:p>
                      <a:pPr marL="457200" lvl="0" indent="-228600" rtl="0">
                        <a:spcBef>
                          <a:spcPts val="0"/>
                        </a:spcBef>
                        <a:buChar char="●"/>
                      </a:pPr>
                      <a:r>
                        <a:rPr lang="en" sz="2400" dirty="0"/>
                        <a:t>Individual pathologically pursuing reward/relief by substance use and other behaviors</a:t>
                      </a:r>
                    </a:p>
                  </a:txBody>
                  <a:tcPr marL="121900" marR="121900" marT="121900" marB="121900"/>
                </a:tc>
                <a:tc hMerge="1">
                  <a:txBody>
                    <a:bodyPr/>
                    <a:lstStyle/>
                    <a:p>
                      <a:endParaRPr lang="en-US"/>
                    </a:p>
                  </a:txBody>
                  <a:tcPr/>
                </a:tc>
                <a:tc>
                  <a:txBody>
                    <a:bodyPr/>
                    <a:lstStyle/>
                    <a:p>
                      <a:pPr marL="457200" lvl="0" indent="-228600" rtl="0">
                        <a:spcBef>
                          <a:spcPts val="0"/>
                        </a:spcBef>
                        <a:buChar char="●"/>
                      </a:pPr>
                      <a:r>
                        <a:rPr lang="en" sz="2400" dirty="0"/>
                        <a:t>Considered an impulsive disorder instead of a behavioral addiction</a:t>
                      </a:r>
                    </a:p>
                    <a:p>
                      <a:pPr marL="457200" lvl="0" indent="-228600" rtl="0">
                        <a:spcBef>
                          <a:spcPts val="0"/>
                        </a:spcBef>
                        <a:buChar char="●"/>
                      </a:pPr>
                      <a:r>
                        <a:rPr lang="en" sz="2400" dirty="0"/>
                        <a:t>An impulsive behavior is considered to be addictive when there are many negative effects correlated to it, along with physical and psychological reinforcements</a:t>
                      </a:r>
                    </a:p>
                    <a:p>
                      <a:pPr lvl="0">
                        <a:spcBef>
                          <a:spcPts val="0"/>
                        </a:spcBef>
                        <a:buNone/>
                      </a:pPr>
                      <a:endParaRPr sz="2000" dirty="0"/>
                    </a:p>
                  </a:txBody>
                  <a:tcPr marL="121900" marR="121900" marT="121900" marB="121900"/>
                </a:tc>
                <a:extLst>
                  <a:ext uri="{0D108BD9-81ED-4DB2-BD59-A6C34878D82A}">
                    <a16:rowId xmlns:a16="http://schemas.microsoft.com/office/drawing/2014/main" val="10001"/>
                  </a:ext>
                </a:extLst>
              </a:tr>
              <a:tr h="1065073">
                <a:tc gridSpan="3">
                  <a:txBody>
                    <a:bodyPr/>
                    <a:lstStyle/>
                    <a:p>
                      <a:pPr lvl="0" algn="ctr" rtl="0">
                        <a:spcBef>
                          <a:spcPts val="0"/>
                        </a:spcBef>
                        <a:buNone/>
                      </a:pPr>
                      <a:r>
                        <a:rPr lang="en" sz="2400" dirty="0"/>
                        <a:t>Differences: Through ASAM Cellphone addiction can clearly be defined, however through NDCI it is considered more of an impulsive behavior with addictive qualities.</a:t>
                      </a:r>
                    </a:p>
                  </a:txBody>
                  <a:tcPr marL="121900" marR="121900" marT="121900" marB="1219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 name="Rectangle 1"/>
          <p:cNvSpPr/>
          <p:nvPr/>
        </p:nvSpPr>
        <p:spPr>
          <a:xfrm>
            <a:off x="6370398" y="5463372"/>
            <a:ext cx="5659677" cy="307777"/>
          </a:xfrm>
          <a:prstGeom prst="rect">
            <a:avLst/>
          </a:prstGeom>
        </p:spPr>
        <p:txBody>
          <a:bodyPr wrap="square">
            <a:spAutoFit/>
          </a:bodyPr>
          <a:lstStyle/>
          <a:p>
            <a:pPr algn="r"/>
            <a:r>
              <a:rPr lang="es-ES" sz="1400" dirty="0"/>
              <a:t>(De-Sola Gutiérrez, Rodríguez de Fonseca, &amp; Rubio, 2016)</a:t>
            </a:r>
            <a:endParaRPr lang="en-US" sz="1400" dirty="0"/>
          </a:p>
        </p:txBody>
      </p:sp>
      <p:sp>
        <p:nvSpPr>
          <p:cNvPr id="3" name="Rectangle 2"/>
          <p:cNvSpPr/>
          <p:nvPr/>
        </p:nvSpPr>
        <p:spPr>
          <a:xfrm>
            <a:off x="2100050" y="5463373"/>
            <a:ext cx="3886200" cy="307777"/>
          </a:xfrm>
          <a:prstGeom prst="rect">
            <a:avLst/>
          </a:prstGeom>
        </p:spPr>
        <p:txBody>
          <a:bodyPr wrap="square">
            <a:spAutoFit/>
          </a:bodyPr>
          <a:lstStyle/>
          <a:p>
            <a:pPr algn="r"/>
            <a:r>
              <a:rPr lang="en-US" sz="1400" dirty="0"/>
              <a:t>(“ASAM Definition of Addiction,” </a:t>
            </a:r>
            <a:r>
              <a:rPr lang="en-US" sz="1400" dirty="0" err="1"/>
              <a:t>n.d.</a:t>
            </a:r>
            <a:r>
              <a:rPr lang="en-US" sz="1400" dirty="0"/>
              <a:t>)</a:t>
            </a:r>
          </a:p>
        </p:txBody>
      </p:sp>
      <p:sp>
        <p:nvSpPr>
          <p:cNvPr id="6" name="Rectangle 5"/>
          <p:cNvSpPr/>
          <p:nvPr/>
        </p:nvSpPr>
        <p:spPr>
          <a:xfrm>
            <a:off x="2425815" y="142756"/>
            <a:ext cx="7264169" cy="800219"/>
          </a:xfrm>
          <a:prstGeom prst="rect">
            <a:avLst/>
          </a:prstGeom>
          <a:noFill/>
        </p:spPr>
        <p:txBody>
          <a:bodyPr wrap="none" lIns="121920" tIns="60960" rIns="121920" bIns="60960">
            <a:spAutoFit/>
          </a:bodyPr>
          <a:lstStyle/>
          <a:p>
            <a:pPr algn="ctr"/>
            <a:r>
              <a:rPr lang="en-US" sz="4400" dirty="0">
                <a:ln w="0"/>
                <a:effectLst>
                  <a:outerShdw blurRad="38100" dist="19050" dir="2700000" algn="tl" rotWithShape="0">
                    <a:schemeClr val="dk1">
                      <a:alpha val="40000"/>
                    </a:schemeClr>
                  </a:outerShdw>
                </a:effectLst>
              </a:rPr>
              <a:t>Cell Phone Addiction: Definition</a:t>
            </a:r>
          </a:p>
        </p:txBody>
      </p:sp>
    </p:spTree>
    <p:extLst>
      <p:ext uri="{BB962C8B-B14F-4D97-AF65-F5344CB8AC3E}">
        <p14:creationId xmlns:p14="http://schemas.microsoft.com/office/powerpoint/2010/main" val="1928732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4314578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096000" y="6581001"/>
            <a:ext cx="6096000" cy="276999"/>
          </a:xfrm>
          <a:prstGeom prst="rect">
            <a:avLst/>
          </a:prstGeom>
        </p:spPr>
        <p:txBody>
          <a:bodyPr>
            <a:spAutoFit/>
          </a:bodyPr>
          <a:lstStyle/>
          <a:p>
            <a:pPr algn="r"/>
            <a:r>
              <a:rPr lang="es-ES" sz="1200" dirty="0"/>
              <a:t>(De-Sola Gutiérrez, Rodríguez de Fonseca, &amp; Rubio, 2016)</a:t>
            </a:r>
          </a:p>
        </p:txBody>
      </p:sp>
    </p:spTree>
    <p:extLst>
      <p:ext uri="{BB962C8B-B14F-4D97-AF65-F5344CB8AC3E}">
        <p14:creationId xmlns:p14="http://schemas.microsoft.com/office/powerpoint/2010/main" val="885078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0439817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0" y="3959041"/>
            <a:ext cx="6096000" cy="307777"/>
          </a:xfrm>
          <a:prstGeom prst="rect">
            <a:avLst/>
          </a:prstGeom>
        </p:spPr>
        <p:txBody>
          <a:bodyPr>
            <a:spAutoFit/>
          </a:bodyPr>
          <a:lstStyle/>
          <a:p>
            <a:pPr algn="r"/>
            <a:r>
              <a:rPr lang="es-ES" sz="1400" dirty="0">
                <a:solidFill>
                  <a:schemeClr val="bg1"/>
                </a:solidFill>
              </a:rPr>
              <a:t>(De-Sola Gutiérrez, Rodríguez de Fonseca, &amp; Rubio, 2016)</a:t>
            </a:r>
          </a:p>
        </p:txBody>
      </p:sp>
      <p:sp>
        <p:nvSpPr>
          <p:cNvPr id="2" name="Rectangle 1"/>
          <p:cNvSpPr/>
          <p:nvPr/>
        </p:nvSpPr>
        <p:spPr>
          <a:xfrm>
            <a:off x="9670156" y="3959040"/>
            <a:ext cx="2521844" cy="307777"/>
          </a:xfrm>
          <a:prstGeom prst="rect">
            <a:avLst/>
          </a:prstGeom>
        </p:spPr>
        <p:txBody>
          <a:bodyPr wrap="none">
            <a:spAutoFit/>
          </a:bodyPr>
          <a:lstStyle/>
          <a:p>
            <a:r>
              <a:rPr lang="fr-FR" sz="1400" dirty="0">
                <a:solidFill>
                  <a:schemeClr val="bg1"/>
                </a:solidFill>
              </a:rPr>
              <a:t>(Hanson, L., 2014, </a:t>
            </a:r>
            <a:r>
              <a:rPr lang="fr-FR" sz="1400" dirty="0" err="1">
                <a:solidFill>
                  <a:schemeClr val="bg1"/>
                </a:solidFill>
              </a:rPr>
              <a:t>Nov</a:t>
            </a:r>
            <a:r>
              <a:rPr lang="fr-FR" sz="1400" dirty="0">
                <a:solidFill>
                  <a:schemeClr val="bg1"/>
                </a:solidFill>
              </a:rPr>
              <a:t> 11)</a:t>
            </a:r>
          </a:p>
        </p:txBody>
      </p:sp>
      <p:sp>
        <p:nvSpPr>
          <p:cNvPr id="5" name="Rectangle 4"/>
          <p:cNvSpPr/>
          <p:nvPr/>
        </p:nvSpPr>
        <p:spPr>
          <a:xfrm>
            <a:off x="6096000" y="6329708"/>
            <a:ext cx="6096000" cy="307777"/>
          </a:xfrm>
          <a:prstGeom prst="rect">
            <a:avLst/>
          </a:prstGeom>
        </p:spPr>
        <p:txBody>
          <a:bodyPr>
            <a:spAutoFit/>
          </a:bodyPr>
          <a:lstStyle/>
          <a:p>
            <a:pPr algn="r"/>
            <a:r>
              <a:rPr lang="es-ES" sz="1400" dirty="0">
                <a:solidFill>
                  <a:schemeClr val="bg1"/>
                </a:solidFill>
              </a:rPr>
              <a:t>(De-Sola Gutiérrez, Rodríguez de Fonseca, &amp; Rubio, 2016)</a:t>
            </a:r>
          </a:p>
        </p:txBody>
      </p:sp>
    </p:spTree>
    <p:extLst>
      <p:ext uri="{BB962C8B-B14F-4D97-AF65-F5344CB8AC3E}">
        <p14:creationId xmlns:p14="http://schemas.microsoft.com/office/powerpoint/2010/main" val="748925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355608"/>
              </p:ext>
            </p:extLst>
          </p:nvPr>
        </p:nvGraphicFramePr>
        <p:xfrm>
          <a:off x="869808" y="1"/>
          <a:ext cx="10515600" cy="4365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3218" y="4059168"/>
            <a:ext cx="12128783" cy="2523768"/>
          </a:xfrm>
          <a:prstGeom prst="rect">
            <a:avLst/>
          </a:prstGeom>
          <a:noFill/>
        </p:spPr>
        <p:txBody>
          <a:bodyPr wrap="square" rtlCol="0">
            <a:spAutoFit/>
          </a:bodyPr>
          <a:lstStyle/>
          <a:p>
            <a:pPr marL="285744" indent="-285744">
              <a:buFont typeface="Arial" panose="020B0604020202020204" pitchFamily="34" charset="0"/>
              <a:buChar char="•"/>
            </a:pPr>
            <a:r>
              <a:rPr lang="en-US" sz="2400" dirty="0"/>
              <a:t>Cell Phones create a desire to stay connected with the world. </a:t>
            </a:r>
          </a:p>
          <a:p>
            <a:pPr marL="742932" lvl="1" indent="-285744">
              <a:buFont typeface="Arial" panose="020B0604020202020204" pitchFamily="34" charset="0"/>
              <a:buChar char="•"/>
            </a:pPr>
            <a:r>
              <a:rPr lang="en-US" sz="2400" dirty="0"/>
              <a:t>In turn causes stress and anxiety</a:t>
            </a:r>
          </a:p>
          <a:p>
            <a:pPr marL="285744" indent="-285744">
              <a:buFont typeface="Arial" panose="020B0604020202020204" pitchFamily="34" charset="0"/>
              <a:buChar char="•"/>
            </a:pPr>
            <a:r>
              <a:rPr lang="en-US" sz="2400" dirty="0"/>
              <a:t>Can also be related to Internet Addiction</a:t>
            </a:r>
          </a:p>
          <a:p>
            <a:pPr marL="285744" indent="-285744">
              <a:buFont typeface="Arial" panose="020B0604020202020204" pitchFamily="34" charset="0"/>
              <a:buChar char="•"/>
            </a:pPr>
            <a:r>
              <a:rPr lang="en-US" sz="2400" dirty="0"/>
              <a:t>New pathologies</a:t>
            </a:r>
          </a:p>
          <a:p>
            <a:pPr marL="742932" lvl="1" indent="-285744">
              <a:buFont typeface="Arial" panose="020B0604020202020204" pitchFamily="34" charset="0"/>
              <a:buChar char="•"/>
            </a:pPr>
            <a:r>
              <a:rPr lang="en-US" sz="2400" dirty="0"/>
              <a:t>““Nomophobia” (No-Mobile-Phobia), “FOMO” (Fear Of Missing Out) – the fear of being without a cell phone, disconnected or off the Internet, “</a:t>
            </a:r>
            <a:r>
              <a:rPr lang="en-US" sz="2400" dirty="0" err="1"/>
              <a:t>Textaphrenia</a:t>
            </a:r>
            <a:r>
              <a:rPr lang="en-US" sz="2400" dirty="0"/>
              <a:t>” and “</a:t>
            </a:r>
            <a:r>
              <a:rPr lang="en-US" sz="2400" dirty="0" err="1"/>
              <a:t>Ringxiety</a:t>
            </a:r>
            <a:r>
              <a:rPr lang="en-US" sz="2400" dirty="0"/>
              <a:t>””</a:t>
            </a:r>
          </a:p>
          <a:p>
            <a:pPr marL="285744" indent="-285744">
              <a:buFont typeface="Arial" panose="020B0604020202020204" pitchFamily="34" charset="0"/>
              <a:buChar char="•"/>
            </a:pPr>
            <a:endParaRPr lang="en-US" sz="1400" dirty="0"/>
          </a:p>
        </p:txBody>
      </p:sp>
      <p:sp>
        <p:nvSpPr>
          <p:cNvPr id="6" name="Rectangle 5"/>
          <p:cNvSpPr/>
          <p:nvPr/>
        </p:nvSpPr>
        <p:spPr>
          <a:xfrm>
            <a:off x="6096000" y="6581001"/>
            <a:ext cx="6096000" cy="307777"/>
          </a:xfrm>
          <a:prstGeom prst="rect">
            <a:avLst/>
          </a:prstGeom>
        </p:spPr>
        <p:txBody>
          <a:bodyPr>
            <a:spAutoFit/>
          </a:bodyPr>
          <a:lstStyle/>
          <a:p>
            <a:pPr algn="r"/>
            <a:r>
              <a:rPr lang="es-ES" sz="1400" dirty="0"/>
              <a:t>(De-Sola Gutiérrez, Rodríguez de Fonseca, &amp; Rubio, 2016)</a:t>
            </a:r>
          </a:p>
        </p:txBody>
      </p:sp>
      <p:sp>
        <p:nvSpPr>
          <p:cNvPr id="2" name="Rectangle 1"/>
          <p:cNvSpPr/>
          <p:nvPr/>
        </p:nvSpPr>
        <p:spPr>
          <a:xfrm>
            <a:off x="9235395" y="4858419"/>
            <a:ext cx="3031599" cy="307777"/>
          </a:xfrm>
          <a:prstGeom prst="rect">
            <a:avLst/>
          </a:prstGeom>
        </p:spPr>
        <p:txBody>
          <a:bodyPr wrap="none">
            <a:spAutoFit/>
          </a:bodyPr>
          <a:lstStyle/>
          <a:p>
            <a:r>
              <a:rPr lang="en-US" sz="1400" dirty="0"/>
              <a:t>(</a:t>
            </a:r>
            <a:r>
              <a:rPr lang="en-US" sz="1400" dirty="0" err="1"/>
              <a:t>Ikeda,K</a:t>
            </a:r>
            <a:r>
              <a:rPr lang="en-US" sz="1400" dirty="0"/>
              <a:t>. , &amp; Nakamura, K. 2014)</a:t>
            </a:r>
          </a:p>
        </p:txBody>
      </p:sp>
    </p:spTree>
    <p:extLst>
      <p:ext uri="{BB962C8B-B14F-4D97-AF65-F5344CB8AC3E}">
        <p14:creationId xmlns:p14="http://schemas.microsoft.com/office/powerpoint/2010/main" val="203414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Research Method</a:t>
            </a:r>
            <a:endParaRPr lang="en-US" sz="4400" dirty="0"/>
          </a:p>
        </p:txBody>
      </p:sp>
      <p:sp>
        <p:nvSpPr>
          <p:cNvPr id="3" name="Text Placeholder 2"/>
          <p:cNvSpPr>
            <a:spLocks noGrp="1"/>
          </p:cNvSpPr>
          <p:nvPr>
            <p:ph type="body" idx="1"/>
          </p:nvPr>
        </p:nvSpPr>
        <p:spPr/>
        <p:txBody>
          <a:bodyPr>
            <a:normAutofit/>
          </a:bodyPr>
          <a:lstStyle/>
          <a:p>
            <a:r>
              <a:rPr lang="en-US" sz="2400" dirty="0"/>
              <a:t>Participants of the </a:t>
            </a:r>
            <a:r>
              <a:rPr lang="en-US" sz="2400" dirty="0" smtClean="0"/>
              <a:t>Study</a:t>
            </a:r>
            <a:endParaRPr lang="en-US" sz="2400" dirty="0"/>
          </a:p>
          <a:p>
            <a:pPr lvl="1"/>
            <a:r>
              <a:rPr lang="en-US" sz="2400" dirty="0"/>
              <a:t>Total of </a:t>
            </a:r>
            <a:r>
              <a:rPr lang="en-US" sz="2400" dirty="0" smtClean="0"/>
              <a:t>56 </a:t>
            </a:r>
            <a:r>
              <a:rPr lang="en-US" sz="2400" dirty="0"/>
              <a:t>University Students </a:t>
            </a:r>
            <a:r>
              <a:rPr lang="en-US" sz="2400" dirty="0" smtClean="0"/>
              <a:t>(26 </a:t>
            </a:r>
            <a:r>
              <a:rPr lang="en-US" sz="2400" dirty="0"/>
              <a:t>Japanese University Students and 30 </a:t>
            </a:r>
            <a:r>
              <a:rPr lang="en-US" sz="2400" dirty="0" smtClean="0"/>
              <a:t>American University Students)</a:t>
            </a:r>
          </a:p>
          <a:p>
            <a:pPr lvl="1"/>
            <a:r>
              <a:rPr lang="en-US" sz="2400" dirty="0" smtClean="0"/>
              <a:t>Demographics</a:t>
            </a:r>
            <a:endParaRPr lang="en-US" sz="2400" dirty="0"/>
          </a:p>
          <a:p>
            <a:pPr lvl="2"/>
            <a:r>
              <a:rPr lang="en-US" sz="2400" dirty="0" smtClean="0"/>
              <a:t>26 </a:t>
            </a:r>
            <a:r>
              <a:rPr lang="en-US" sz="2400" dirty="0"/>
              <a:t>Japanese University </a:t>
            </a:r>
            <a:r>
              <a:rPr lang="en-US" sz="2400" dirty="0" smtClean="0"/>
              <a:t>Students</a:t>
            </a:r>
            <a:endParaRPr lang="en-US" sz="2400" dirty="0"/>
          </a:p>
          <a:p>
            <a:pPr lvl="3"/>
            <a:r>
              <a:rPr lang="en-US" sz="2200" dirty="0" smtClean="0"/>
              <a:t>21 </a:t>
            </a:r>
            <a:r>
              <a:rPr lang="en-US" sz="2200" dirty="0"/>
              <a:t>Female, </a:t>
            </a:r>
            <a:r>
              <a:rPr lang="en-US" sz="2200" dirty="0" smtClean="0"/>
              <a:t>5 Male</a:t>
            </a:r>
          </a:p>
          <a:p>
            <a:pPr lvl="2"/>
            <a:r>
              <a:rPr lang="en-US" sz="2400" dirty="0" smtClean="0"/>
              <a:t>30 </a:t>
            </a:r>
            <a:r>
              <a:rPr lang="en-US" sz="2400" dirty="0"/>
              <a:t>American University </a:t>
            </a:r>
            <a:r>
              <a:rPr lang="en-US" sz="2400" dirty="0" smtClean="0"/>
              <a:t>Students</a:t>
            </a:r>
            <a:endParaRPr lang="en-US" sz="2400" dirty="0"/>
          </a:p>
          <a:p>
            <a:pPr lvl="3"/>
            <a:r>
              <a:rPr lang="en-US" sz="2200" dirty="0" smtClean="0"/>
              <a:t>14 </a:t>
            </a:r>
            <a:r>
              <a:rPr lang="en-US" sz="2200" dirty="0"/>
              <a:t>Female, </a:t>
            </a:r>
            <a:r>
              <a:rPr lang="en-US" sz="2200" dirty="0" smtClean="0"/>
              <a:t>16 Male</a:t>
            </a:r>
            <a:endParaRPr lang="en-US" sz="2200" dirty="0"/>
          </a:p>
          <a:p>
            <a:r>
              <a:rPr lang="en-US" sz="2400" dirty="0"/>
              <a:t>Research Instrument</a:t>
            </a:r>
          </a:p>
          <a:p>
            <a:pPr lvl="1"/>
            <a:r>
              <a:rPr lang="en-US" sz="2400" dirty="0"/>
              <a:t>Online </a:t>
            </a:r>
            <a:r>
              <a:rPr lang="en-US" sz="2400" dirty="0" smtClean="0"/>
              <a:t>Survey (</a:t>
            </a:r>
            <a:r>
              <a:rPr lang="en-US" sz="2400" dirty="0">
                <a:hlinkClick r:id="rId3"/>
              </a:rPr>
              <a:t>Japanese</a:t>
            </a:r>
            <a:r>
              <a:rPr lang="en-US" sz="2400" dirty="0"/>
              <a:t>-</a:t>
            </a:r>
            <a:r>
              <a:rPr lang="en-US" sz="2400" dirty="0">
                <a:hlinkClick r:id="rId4"/>
              </a:rPr>
              <a:t>English</a:t>
            </a:r>
            <a:r>
              <a:rPr lang="en-US" sz="2400" dirty="0"/>
              <a:t>)</a:t>
            </a:r>
          </a:p>
        </p:txBody>
      </p:sp>
    </p:spTree>
    <p:extLst>
      <p:ext uri="{BB962C8B-B14F-4D97-AF65-F5344CB8AC3E}">
        <p14:creationId xmlns:p14="http://schemas.microsoft.com/office/powerpoint/2010/main" val="3575384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3948855365"/>
              </p:ext>
            </p:extLst>
          </p:nvPr>
        </p:nvGraphicFramePr>
        <p:xfrm>
          <a:off x="-380246" y="398709"/>
          <a:ext cx="7134130" cy="4869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4157215812"/>
              </p:ext>
            </p:extLst>
          </p:nvPr>
        </p:nvGraphicFramePr>
        <p:xfrm>
          <a:off x="5613958" y="396822"/>
          <a:ext cx="7132320" cy="4873752"/>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4443149" y="145643"/>
            <a:ext cx="3479734" cy="1446550"/>
          </a:xfrm>
          <a:prstGeom prst="rect">
            <a:avLst/>
          </a:prstGeom>
          <a:noFill/>
        </p:spPr>
        <p:txBody>
          <a:bodyPr wrap="none" lIns="91440" tIns="45720" rIns="91440" bIns="45720">
            <a:spAutoFit/>
          </a:bodyPr>
          <a:lstStyle/>
          <a:p>
            <a:pPr algn="ctr"/>
            <a:r>
              <a:rPr lang="en-US" sz="4400" dirty="0" smtClean="0">
                <a:ln w="0"/>
                <a:effectLst>
                  <a:outerShdw blurRad="38100" dist="19050" dir="2700000" algn="tl" rotWithShape="0">
                    <a:schemeClr val="dk1">
                      <a:alpha val="40000"/>
                    </a:schemeClr>
                  </a:outerShdw>
                </a:effectLst>
              </a:rPr>
              <a:t>Demographics:</a:t>
            </a:r>
          </a:p>
          <a:p>
            <a:pPr algn="ctr"/>
            <a:r>
              <a:rPr lang="en-US" sz="4400" dirty="0" smtClean="0">
                <a:ln w="0"/>
                <a:effectLst>
                  <a:outerShdw blurRad="38100" dist="19050" dir="2700000" algn="tl" rotWithShape="0">
                    <a:schemeClr val="dk1">
                      <a:alpha val="40000"/>
                    </a:schemeClr>
                  </a:outerShdw>
                </a:effectLst>
              </a:rPr>
              <a:t>Gender</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627017" y="5511428"/>
            <a:ext cx="10659292" cy="830997"/>
          </a:xfrm>
          <a:prstGeom prst="rect">
            <a:avLst/>
          </a:prstGeom>
          <a:noFill/>
          <a:ln w="28575">
            <a:solidFill>
              <a:schemeClr val="tx1"/>
            </a:solidFill>
          </a:ln>
        </p:spPr>
        <p:txBody>
          <a:bodyPr wrap="square" rtlCol="0">
            <a:spAutoFit/>
          </a:bodyPr>
          <a:lstStyle/>
          <a:p>
            <a:pPr algn="ctr"/>
            <a:r>
              <a:rPr lang="en-US" sz="2400" dirty="0" smtClean="0"/>
              <a:t>Almost even amounts of male and female respondents from the USA. Majority female respondents from Japan (81%). </a:t>
            </a:r>
            <a:endParaRPr lang="en-US" sz="2400" dirty="0"/>
          </a:p>
        </p:txBody>
      </p:sp>
    </p:spTree>
    <p:extLst>
      <p:ext uri="{BB962C8B-B14F-4D97-AF65-F5344CB8AC3E}">
        <p14:creationId xmlns:p14="http://schemas.microsoft.com/office/powerpoint/2010/main" val="3152199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776765350"/>
              </p:ext>
            </p:extLst>
          </p:nvPr>
        </p:nvGraphicFramePr>
        <p:xfrm>
          <a:off x="1791254" y="351202"/>
          <a:ext cx="9488129" cy="5863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622993" y="101678"/>
            <a:ext cx="3047629" cy="954107"/>
          </a:xfrm>
          <a:prstGeom prst="rect">
            <a:avLst/>
          </a:prstGeom>
          <a:noFill/>
        </p:spPr>
        <p:txBody>
          <a:bodyPr wrap="non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Demographics:</a:t>
            </a:r>
          </a:p>
          <a:p>
            <a:pPr algn="ctr"/>
            <a:r>
              <a:rPr lang="en-US" sz="2800" dirty="0" smtClean="0">
                <a:ln w="0"/>
                <a:effectLst>
                  <a:outerShdw blurRad="38100" dist="19050" dir="2700000" algn="tl" rotWithShape="0">
                    <a:schemeClr val="dk1">
                      <a:alpha val="40000"/>
                    </a:schemeClr>
                  </a:outerShdw>
                </a:effectLst>
              </a:rPr>
              <a:t>Academic Status</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 name="TextBox 1"/>
          <p:cNvSpPr txBox="1"/>
          <p:nvPr/>
        </p:nvSpPr>
        <p:spPr>
          <a:xfrm>
            <a:off x="1898141" y="6108211"/>
            <a:ext cx="11086154" cy="461665"/>
          </a:xfrm>
          <a:prstGeom prst="rect">
            <a:avLst/>
          </a:prstGeom>
          <a:noFill/>
        </p:spPr>
        <p:txBody>
          <a:bodyPr wrap="square" rtlCol="0">
            <a:spAutoFit/>
          </a:bodyPr>
          <a:lstStyle/>
          <a:p>
            <a:r>
              <a:rPr lang="en-US" sz="2400" dirty="0" smtClean="0"/>
              <a:t>More than half of our respondents were either Junior or Senior standing. </a:t>
            </a:r>
            <a:endParaRPr lang="en-US" sz="2400" dirty="0"/>
          </a:p>
        </p:txBody>
      </p:sp>
    </p:spTree>
    <p:extLst>
      <p:ext uri="{BB962C8B-B14F-4D97-AF65-F5344CB8AC3E}">
        <p14:creationId xmlns:p14="http://schemas.microsoft.com/office/powerpoint/2010/main" val="3811790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Outline</a:t>
            </a:r>
            <a:endParaRPr lang="en-US" sz="4400" dirty="0"/>
          </a:p>
        </p:txBody>
      </p:sp>
      <p:sp>
        <p:nvSpPr>
          <p:cNvPr id="3" name="Content Placeholder 2"/>
          <p:cNvSpPr>
            <a:spLocks noGrp="1"/>
          </p:cNvSpPr>
          <p:nvPr>
            <p:ph idx="1"/>
          </p:nvPr>
        </p:nvSpPr>
        <p:spPr>
          <a:xfrm>
            <a:off x="774409" y="1748906"/>
            <a:ext cx="10640005" cy="4459131"/>
          </a:xfrm>
        </p:spPr>
        <p:txBody>
          <a:bodyPr>
            <a:normAutofit fontScale="92500" lnSpcReduction="20000"/>
          </a:bodyPr>
          <a:lstStyle/>
          <a:p>
            <a:r>
              <a:rPr lang="en-US" sz="2800" dirty="0" smtClean="0">
                <a:solidFill>
                  <a:srgbClr val="FFFFFF"/>
                </a:solidFill>
              </a:rPr>
              <a:t>Significance of the Study</a:t>
            </a:r>
          </a:p>
          <a:p>
            <a:r>
              <a:rPr lang="en-US" sz="2800" dirty="0" smtClean="0">
                <a:solidFill>
                  <a:srgbClr val="FFFFFF"/>
                </a:solidFill>
              </a:rPr>
              <a:t>Research Questions</a:t>
            </a:r>
          </a:p>
          <a:p>
            <a:r>
              <a:rPr lang="en-US" sz="2800" dirty="0" smtClean="0">
                <a:solidFill>
                  <a:srgbClr val="FFFFFF"/>
                </a:solidFill>
              </a:rPr>
              <a:t>Literature Review</a:t>
            </a:r>
          </a:p>
          <a:p>
            <a:r>
              <a:rPr lang="en-US" sz="2800" dirty="0" smtClean="0">
                <a:solidFill>
                  <a:srgbClr val="FFFFFF"/>
                </a:solidFill>
              </a:rPr>
              <a:t>Research Method</a:t>
            </a:r>
          </a:p>
          <a:p>
            <a:r>
              <a:rPr lang="en-US" sz="2800" dirty="0" smtClean="0">
                <a:solidFill>
                  <a:srgbClr val="FFFFFF"/>
                </a:solidFill>
              </a:rPr>
              <a:t>Research Result</a:t>
            </a:r>
          </a:p>
          <a:p>
            <a:r>
              <a:rPr lang="en-US" sz="2800" dirty="0" smtClean="0">
                <a:solidFill>
                  <a:srgbClr val="FFFFFF"/>
                </a:solidFill>
              </a:rPr>
              <a:t>Conclusion</a:t>
            </a:r>
            <a:endParaRPr lang="en-US" sz="2800" dirty="0">
              <a:solidFill>
                <a:srgbClr val="FFFFFF"/>
              </a:solidFill>
            </a:endParaRPr>
          </a:p>
          <a:p>
            <a:r>
              <a:rPr lang="en-US" sz="2800" dirty="0" smtClean="0">
                <a:solidFill>
                  <a:srgbClr val="FFFFFF"/>
                </a:solidFill>
              </a:rPr>
              <a:t>Bibliography</a:t>
            </a:r>
          </a:p>
          <a:p>
            <a:r>
              <a:rPr lang="en-US" sz="2800" dirty="0" smtClean="0">
                <a:solidFill>
                  <a:srgbClr val="FFFFFF"/>
                </a:solidFill>
              </a:rPr>
              <a:t>Acknowledgments</a:t>
            </a:r>
            <a:endParaRPr lang="en-US" sz="2800" dirty="0">
              <a:solidFill>
                <a:srgbClr val="FFFFFF"/>
              </a:solidFill>
            </a:endParaRPr>
          </a:p>
        </p:txBody>
      </p:sp>
    </p:spTree>
    <p:extLst>
      <p:ext uri="{BB962C8B-B14F-4D97-AF65-F5344CB8AC3E}">
        <p14:creationId xmlns:p14="http://schemas.microsoft.com/office/powerpoint/2010/main" val="2008086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1517" y="1824335"/>
            <a:ext cx="7635552" cy="3139321"/>
          </a:xfrm>
          <a:prstGeom prst="rect">
            <a:avLst/>
          </a:prstGeom>
          <a:noFill/>
        </p:spPr>
        <p:txBody>
          <a:bodyPr wrap="none" lIns="91440" tIns="45720" rIns="91440" bIns="45720">
            <a:spAutoFit/>
          </a:bodyPr>
          <a:lstStyle/>
          <a:p>
            <a:r>
              <a:rPr lang="en-US" sz="4800" b="0" cap="none" spc="0" dirty="0" smtClean="0">
                <a:ln w="0"/>
                <a:solidFill>
                  <a:schemeClr val="tx1"/>
                </a:solidFill>
                <a:effectLst>
                  <a:outerShdw blurRad="38100" dist="19050" dir="2700000" algn="tl" rotWithShape="0">
                    <a:schemeClr val="dk1">
                      <a:alpha val="40000"/>
                    </a:schemeClr>
                  </a:outerShdw>
                </a:effectLst>
              </a:rPr>
              <a:t>Research Question </a:t>
            </a:r>
            <a:r>
              <a:rPr lang="en-US" sz="4800" b="0" cap="none" spc="0" dirty="0" smtClean="0">
                <a:ln w="0"/>
                <a:solidFill>
                  <a:schemeClr val="tx1"/>
                </a:solidFill>
                <a:effectLst>
                  <a:outerShdw blurRad="38100" dist="19050" dir="2700000" algn="tl" rotWithShape="0">
                    <a:schemeClr val="dk1">
                      <a:alpha val="40000"/>
                    </a:schemeClr>
                  </a:outerShdw>
                </a:effectLst>
              </a:rPr>
              <a:t>1</a:t>
            </a:r>
          </a:p>
          <a:p>
            <a:endParaRPr lang="en-US" b="0" cap="none" spc="0" dirty="0" smtClean="0">
              <a:ln w="0"/>
              <a:solidFill>
                <a:schemeClr val="tx1"/>
              </a:solidFill>
              <a:effectLst>
                <a:outerShdw blurRad="38100" dist="19050" dir="2700000" algn="tl" rotWithShape="0">
                  <a:schemeClr val="dk1">
                    <a:alpha val="40000"/>
                  </a:schemeClr>
                </a:outerShdw>
              </a:effectLst>
            </a:endParaRPr>
          </a:p>
          <a:p>
            <a:r>
              <a:rPr lang="en-US" sz="4400" dirty="0" smtClean="0"/>
              <a:t>How do Japanese and American </a:t>
            </a:r>
          </a:p>
          <a:p>
            <a:r>
              <a:rPr lang="en-US" sz="4400" dirty="0" smtClean="0"/>
              <a:t>college students perceive </a:t>
            </a:r>
          </a:p>
          <a:p>
            <a:r>
              <a:rPr lang="en-US" sz="4400" dirty="0" smtClean="0"/>
              <a:t>cell phone addictions in general?</a:t>
            </a:r>
          </a:p>
        </p:txBody>
      </p:sp>
    </p:spTree>
    <p:extLst>
      <p:ext uri="{BB962C8B-B14F-4D97-AF65-F5344CB8AC3E}">
        <p14:creationId xmlns:p14="http://schemas.microsoft.com/office/powerpoint/2010/main" val="59298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149084342"/>
              </p:ext>
            </p:extLst>
          </p:nvPr>
        </p:nvGraphicFramePr>
        <p:xfrm>
          <a:off x="-129707" y="1106673"/>
          <a:ext cx="6212104" cy="4564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398637395"/>
              </p:ext>
            </p:extLst>
          </p:nvPr>
        </p:nvGraphicFramePr>
        <p:xfrm>
          <a:off x="6058997" y="1227800"/>
          <a:ext cx="6089964" cy="471673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973665" y="5670841"/>
            <a:ext cx="10202333" cy="830997"/>
          </a:xfrm>
          <a:prstGeom prst="rect">
            <a:avLst/>
          </a:prstGeom>
          <a:noFill/>
        </p:spPr>
        <p:txBody>
          <a:bodyPr wrap="square" rtlCol="0">
            <a:spAutoFit/>
          </a:bodyPr>
          <a:lstStyle/>
          <a:p>
            <a:pPr algn="ctr"/>
            <a:r>
              <a:rPr lang="en-US" sz="2400" dirty="0" smtClean="0"/>
              <a:t>More American students (67%) have negative perception than Japanese students (46%). </a:t>
            </a:r>
            <a:endParaRPr lang="en-US" sz="2400" dirty="0"/>
          </a:p>
        </p:txBody>
      </p:sp>
      <p:sp>
        <p:nvSpPr>
          <p:cNvPr id="6" name="Rectangle 5"/>
          <p:cNvSpPr/>
          <p:nvPr/>
        </p:nvSpPr>
        <p:spPr>
          <a:xfrm>
            <a:off x="0" y="0"/>
            <a:ext cx="12164795" cy="1354217"/>
          </a:xfrm>
          <a:prstGeom prst="rect">
            <a:avLst/>
          </a:prstGeom>
          <a:noFill/>
        </p:spPr>
        <p:txBody>
          <a:bodyPr wrap="square" lIns="121920" tIns="60960" rIns="121920" bIns="60960">
            <a:spAutoFit/>
          </a:bodyPr>
          <a:lstStyle/>
          <a:p>
            <a:pPr algn="ctr"/>
            <a:r>
              <a:rPr lang="en-US" sz="4000" dirty="0">
                <a:ln w="0"/>
                <a:effectLst>
                  <a:outerShdw blurRad="38100" dist="19050" dir="2700000" algn="tl" rotWithShape="0">
                    <a:schemeClr val="dk1">
                      <a:alpha val="40000"/>
                    </a:schemeClr>
                  </a:outerShdw>
                </a:effectLst>
              </a:rPr>
              <a:t>How do you view OTHER PEOPLE who are constantly on their cell phones in the classroom?</a:t>
            </a:r>
          </a:p>
        </p:txBody>
      </p:sp>
    </p:spTree>
    <p:extLst>
      <p:ext uri="{BB962C8B-B14F-4D97-AF65-F5344CB8AC3E}">
        <p14:creationId xmlns:p14="http://schemas.microsoft.com/office/powerpoint/2010/main" val="3922493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756442687"/>
              </p:ext>
            </p:extLst>
          </p:nvPr>
        </p:nvGraphicFramePr>
        <p:xfrm>
          <a:off x="0" y="288963"/>
          <a:ext cx="11192759" cy="588763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49197" y="5960376"/>
            <a:ext cx="9516534" cy="830997"/>
          </a:xfrm>
          <a:prstGeom prst="rect">
            <a:avLst/>
          </a:prstGeom>
          <a:noFill/>
          <a:ln w="28575">
            <a:solidFill>
              <a:schemeClr val="tx1"/>
            </a:solidFill>
          </a:ln>
        </p:spPr>
        <p:txBody>
          <a:bodyPr wrap="square" rtlCol="0">
            <a:spAutoFit/>
          </a:bodyPr>
          <a:lstStyle/>
          <a:p>
            <a:pPr algn="ctr"/>
            <a:r>
              <a:rPr lang="en-US" sz="2400" dirty="0" smtClean="0"/>
              <a:t>Compared with American university students (60%), more than </a:t>
            </a:r>
            <a:r>
              <a:rPr lang="en-US" sz="2400" dirty="0"/>
              <a:t>8</a:t>
            </a:r>
            <a:r>
              <a:rPr lang="en-US" sz="2400" dirty="0" smtClean="0"/>
              <a:t>0% of Japanese college students are using their mobile phones in the classroom.</a:t>
            </a:r>
            <a:endParaRPr lang="en-US" sz="2400" dirty="0"/>
          </a:p>
        </p:txBody>
      </p:sp>
      <p:sp>
        <p:nvSpPr>
          <p:cNvPr id="6" name="Rectangle 5"/>
          <p:cNvSpPr/>
          <p:nvPr/>
        </p:nvSpPr>
        <p:spPr>
          <a:xfrm>
            <a:off x="0" y="151243"/>
            <a:ext cx="12192000" cy="1107996"/>
          </a:xfrm>
          <a:prstGeom prst="rect">
            <a:avLst/>
          </a:prstGeom>
          <a:noFill/>
        </p:spPr>
        <p:txBody>
          <a:bodyPr wrap="square" lIns="121920" tIns="60960" rIns="121920" bIns="60960">
            <a:spAutoFit/>
          </a:bodyPr>
          <a:lstStyle/>
          <a:p>
            <a:pPr algn="ctr"/>
            <a:r>
              <a:rPr lang="en-US" sz="3200" dirty="0">
                <a:ln w="0"/>
                <a:effectLst>
                  <a:outerShdw blurRad="38100" dist="19050" dir="2700000" algn="tl" rotWithShape="0">
                    <a:schemeClr val="dk1">
                      <a:alpha val="40000"/>
                    </a:schemeClr>
                  </a:outerShdw>
                </a:effectLst>
              </a:rPr>
              <a:t>Do you find YOURSELF on YOUR phone in the classroom texting or using it for non-educational purposes?</a:t>
            </a:r>
          </a:p>
        </p:txBody>
      </p:sp>
    </p:spTree>
    <p:extLst>
      <p:ext uri="{BB962C8B-B14F-4D97-AF65-F5344CB8AC3E}">
        <p14:creationId xmlns:p14="http://schemas.microsoft.com/office/powerpoint/2010/main" val="499244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4693956"/>
              </p:ext>
            </p:extLst>
          </p:nvPr>
        </p:nvGraphicFramePr>
        <p:xfrm>
          <a:off x="-1" y="850900"/>
          <a:ext cx="12192001" cy="60071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88432" y="4919008"/>
            <a:ext cx="10759045" cy="1938992"/>
          </a:xfrm>
          <a:prstGeom prst="rect">
            <a:avLst/>
          </a:prstGeom>
          <a:noFill/>
          <a:ln w="57150">
            <a:solidFill>
              <a:schemeClr val="tx1"/>
            </a:solidFill>
          </a:ln>
        </p:spPr>
        <p:txBody>
          <a:bodyPr wrap="square" rtlCol="0">
            <a:spAutoFit/>
          </a:bodyPr>
          <a:lstStyle/>
          <a:p>
            <a:r>
              <a:rPr lang="en-US" sz="2400" dirty="0" smtClean="0"/>
              <a:t>Responses from both sides are fairly even</a:t>
            </a:r>
            <a:r>
              <a:rPr lang="en-US" sz="2400" dirty="0" smtClean="0"/>
              <a:t>.</a:t>
            </a:r>
            <a:endParaRPr lang="en-US" sz="2400" dirty="0"/>
          </a:p>
          <a:p>
            <a:r>
              <a:rPr lang="en-US" sz="2400" dirty="0" smtClean="0"/>
              <a:t>More people are “responding to messages”, with even more people “responding to critical messages”. </a:t>
            </a:r>
            <a:endParaRPr lang="en-US" sz="2400" dirty="0"/>
          </a:p>
          <a:p>
            <a:r>
              <a:rPr lang="en-US" sz="2400" dirty="0" smtClean="0"/>
              <a:t>A </a:t>
            </a:r>
            <a:r>
              <a:rPr lang="en-US" sz="2400" dirty="0" smtClean="0"/>
              <a:t>person’s </a:t>
            </a:r>
            <a:r>
              <a:rPr lang="en-US" sz="2400" dirty="0" smtClean="0"/>
              <a:t>definition of “critical messages” can be quite different from another persons however. </a:t>
            </a:r>
            <a:endParaRPr lang="en-US" sz="2400" dirty="0"/>
          </a:p>
        </p:txBody>
      </p:sp>
      <p:sp>
        <p:nvSpPr>
          <p:cNvPr id="5" name="Rectangle 4"/>
          <p:cNvSpPr/>
          <p:nvPr/>
        </p:nvSpPr>
        <p:spPr>
          <a:xfrm>
            <a:off x="588432" y="151243"/>
            <a:ext cx="10972801" cy="615553"/>
          </a:xfrm>
          <a:prstGeom prst="rect">
            <a:avLst/>
          </a:prstGeom>
          <a:noFill/>
        </p:spPr>
        <p:txBody>
          <a:bodyPr wrap="square" lIns="121920" tIns="60960" rIns="121920" bIns="60960">
            <a:spAutoFit/>
          </a:bodyPr>
          <a:lstStyle/>
          <a:p>
            <a:pPr algn="ctr"/>
            <a:r>
              <a:rPr lang="en-US" sz="3200" dirty="0">
                <a:ln w="0"/>
                <a:effectLst>
                  <a:outerShdw blurRad="38100" dist="19050" dir="2700000" algn="tl" rotWithShape="0">
                    <a:schemeClr val="dk1">
                      <a:alpha val="40000"/>
                    </a:schemeClr>
                  </a:outerShdw>
                </a:effectLst>
              </a:rPr>
              <a:t>Why are you using your cell phone in the class?</a:t>
            </a:r>
          </a:p>
        </p:txBody>
      </p:sp>
    </p:spTree>
    <p:extLst>
      <p:ext uri="{BB962C8B-B14F-4D97-AF65-F5344CB8AC3E}">
        <p14:creationId xmlns:p14="http://schemas.microsoft.com/office/powerpoint/2010/main" val="1914717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85489403"/>
              </p:ext>
            </p:extLst>
          </p:nvPr>
        </p:nvGraphicFramePr>
        <p:xfrm>
          <a:off x="-482600" y="1134534"/>
          <a:ext cx="6578600" cy="4198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3057281460"/>
              </p:ext>
            </p:extLst>
          </p:nvPr>
        </p:nvGraphicFramePr>
        <p:xfrm>
          <a:off x="5926666" y="1134534"/>
          <a:ext cx="6578600" cy="419871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846666" y="5520792"/>
            <a:ext cx="10498667" cy="830997"/>
          </a:xfrm>
          <a:prstGeom prst="rect">
            <a:avLst/>
          </a:prstGeom>
          <a:noFill/>
        </p:spPr>
        <p:txBody>
          <a:bodyPr wrap="square" rtlCol="0">
            <a:spAutoFit/>
          </a:bodyPr>
          <a:lstStyle/>
          <a:p>
            <a:pPr algn="ctr"/>
            <a:r>
              <a:rPr lang="en-US" sz="2400" dirty="0" smtClean="0"/>
              <a:t>Both Japanese (73%) and American (60%) students experience this, but more Japanese students experience this. </a:t>
            </a:r>
            <a:endParaRPr lang="en-US" sz="2400" dirty="0"/>
          </a:p>
        </p:txBody>
      </p:sp>
      <p:sp>
        <p:nvSpPr>
          <p:cNvPr id="7" name="Rectangle 6"/>
          <p:cNvSpPr/>
          <p:nvPr/>
        </p:nvSpPr>
        <p:spPr>
          <a:xfrm>
            <a:off x="0" y="151243"/>
            <a:ext cx="12192000" cy="1107996"/>
          </a:xfrm>
          <a:prstGeom prst="rect">
            <a:avLst/>
          </a:prstGeom>
          <a:noFill/>
        </p:spPr>
        <p:txBody>
          <a:bodyPr wrap="square" lIns="121920" tIns="60960" rIns="121920" bIns="60960">
            <a:spAutoFit/>
          </a:bodyPr>
          <a:lstStyle/>
          <a:p>
            <a:pPr algn="ctr"/>
            <a:r>
              <a:rPr lang="en-US" sz="3200" dirty="0">
                <a:ln w="0"/>
                <a:effectLst>
                  <a:outerShdw blurRad="38100" dist="19050" dir="2700000" algn="tl" rotWithShape="0">
                    <a:schemeClr val="dk1">
                      <a:alpha val="40000"/>
                    </a:schemeClr>
                  </a:outerShdw>
                </a:effectLst>
              </a:rPr>
              <a:t>How often are you with friends, and everyone is on their cell phone and there is no verbal communication?</a:t>
            </a:r>
          </a:p>
        </p:txBody>
      </p:sp>
    </p:spTree>
    <p:extLst>
      <p:ext uri="{BB962C8B-B14F-4D97-AF65-F5344CB8AC3E}">
        <p14:creationId xmlns:p14="http://schemas.microsoft.com/office/powerpoint/2010/main" val="1771943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867342317"/>
              </p:ext>
            </p:extLst>
          </p:nvPr>
        </p:nvGraphicFramePr>
        <p:xfrm>
          <a:off x="-170589" y="349410"/>
          <a:ext cx="12884351" cy="56895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2673966045"/>
              </p:ext>
            </p:extLst>
          </p:nvPr>
        </p:nvGraphicFramePr>
        <p:xfrm>
          <a:off x="6620933" y="1015999"/>
          <a:ext cx="5571067" cy="405394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0" y="6088082"/>
            <a:ext cx="12122590" cy="707886"/>
          </a:xfrm>
          <a:prstGeom prst="rect">
            <a:avLst/>
          </a:prstGeom>
          <a:noFill/>
        </p:spPr>
        <p:txBody>
          <a:bodyPr wrap="square" rtlCol="0">
            <a:spAutoFit/>
          </a:bodyPr>
          <a:lstStyle/>
          <a:p>
            <a:pPr algn="ctr"/>
            <a:r>
              <a:rPr lang="en-US" sz="2000" dirty="0" smtClean="0"/>
              <a:t>While Texting is the most popular form of communication in America, Line is the most popular form of communication in Japan.</a:t>
            </a:r>
            <a:endParaRPr lang="en-US" sz="2000" dirty="0"/>
          </a:p>
        </p:txBody>
      </p:sp>
      <p:sp>
        <p:nvSpPr>
          <p:cNvPr id="6" name="Oval 5"/>
          <p:cNvSpPr/>
          <p:nvPr/>
        </p:nvSpPr>
        <p:spPr>
          <a:xfrm>
            <a:off x="4471722" y="2550726"/>
            <a:ext cx="567267" cy="9554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91548" y="2123374"/>
            <a:ext cx="567267" cy="9554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14701" y="2278187"/>
            <a:ext cx="567267" cy="12094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25326" y="2400514"/>
            <a:ext cx="567267" cy="9554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791774" y="1892331"/>
            <a:ext cx="567267" cy="1417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843676" y="2175934"/>
            <a:ext cx="567267" cy="12094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818019" y="2278187"/>
            <a:ext cx="567267" cy="9765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857139" y="1907152"/>
            <a:ext cx="518591" cy="9267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2892525">
            <a:off x="4945595" y="3340159"/>
            <a:ext cx="1456267" cy="780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2892525">
            <a:off x="11320839" y="3088323"/>
            <a:ext cx="1456267" cy="780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2056017">
            <a:off x="4936182" y="3574824"/>
            <a:ext cx="1610908" cy="400110"/>
          </a:xfrm>
          <a:prstGeom prst="rect">
            <a:avLst/>
          </a:prstGeom>
          <a:noFill/>
        </p:spPr>
        <p:txBody>
          <a:bodyPr wrap="square" rtlCol="0">
            <a:spAutoFit/>
          </a:bodyPr>
          <a:lstStyle/>
          <a:p>
            <a:pPr algn="ctr"/>
            <a:r>
              <a:rPr lang="en-US" altLang="ja-JP" sz="2000" dirty="0" smtClean="0"/>
              <a:t>Texting</a:t>
            </a:r>
            <a:endParaRPr lang="en-US" sz="1400" dirty="0"/>
          </a:p>
        </p:txBody>
      </p:sp>
      <p:sp>
        <p:nvSpPr>
          <p:cNvPr id="18" name="TextBox 17"/>
          <p:cNvSpPr txBox="1"/>
          <p:nvPr/>
        </p:nvSpPr>
        <p:spPr>
          <a:xfrm rot="2056017">
            <a:off x="11156015" y="3185297"/>
            <a:ext cx="1610908" cy="400110"/>
          </a:xfrm>
          <a:prstGeom prst="rect">
            <a:avLst/>
          </a:prstGeom>
          <a:noFill/>
        </p:spPr>
        <p:txBody>
          <a:bodyPr wrap="square" rtlCol="0">
            <a:spAutoFit/>
          </a:bodyPr>
          <a:lstStyle/>
          <a:p>
            <a:pPr algn="ctr"/>
            <a:r>
              <a:rPr lang="en-US" altLang="ja-JP" sz="2000" dirty="0" smtClean="0"/>
              <a:t>Line</a:t>
            </a:r>
            <a:endParaRPr lang="en-US" sz="1400" dirty="0"/>
          </a:p>
        </p:txBody>
      </p:sp>
      <p:sp>
        <p:nvSpPr>
          <p:cNvPr id="19" name="Rectangle 18"/>
          <p:cNvSpPr/>
          <p:nvPr/>
        </p:nvSpPr>
        <p:spPr>
          <a:xfrm>
            <a:off x="0" y="151243"/>
            <a:ext cx="12192000" cy="1107996"/>
          </a:xfrm>
          <a:prstGeom prst="rect">
            <a:avLst/>
          </a:prstGeom>
          <a:noFill/>
        </p:spPr>
        <p:txBody>
          <a:bodyPr wrap="square" lIns="121920" tIns="60960" rIns="121920" bIns="60960">
            <a:spAutoFit/>
          </a:bodyPr>
          <a:lstStyle/>
          <a:p>
            <a:pPr algn="ctr"/>
            <a:r>
              <a:rPr lang="en-US" sz="3200" dirty="0" smtClean="0">
                <a:ln w="0"/>
                <a:effectLst>
                  <a:outerShdw blurRad="38100" dist="19050" dir="2700000" algn="tl" rotWithShape="0">
                    <a:schemeClr val="dk1">
                      <a:alpha val="40000"/>
                    </a:schemeClr>
                  </a:outerShdw>
                </a:effectLst>
              </a:rPr>
              <a:t>Which </a:t>
            </a:r>
            <a:r>
              <a:rPr lang="en-US" sz="3200" dirty="0">
                <a:ln w="0"/>
                <a:effectLst>
                  <a:outerShdw blurRad="38100" dist="19050" dir="2700000" algn="tl" rotWithShape="0">
                    <a:schemeClr val="dk1">
                      <a:alpha val="40000"/>
                    </a:schemeClr>
                  </a:outerShdw>
                </a:effectLst>
              </a:rPr>
              <a:t>method of contacting your friends do you use the MOST when you are: (Choose one for </a:t>
            </a:r>
            <a:r>
              <a:rPr lang="en-US" sz="3200" dirty="0" smtClean="0">
                <a:ln w="0"/>
                <a:effectLst>
                  <a:outerShdw blurRad="38100" dist="19050" dir="2700000" algn="tl" rotWithShape="0">
                    <a:schemeClr val="dk1">
                      <a:alpha val="40000"/>
                    </a:schemeClr>
                  </a:outerShdw>
                </a:effectLst>
              </a:rPr>
              <a:t>each)</a:t>
            </a:r>
            <a:endParaRPr lang="en-US"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19685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44276944"/>
              </p:ext>
            </p:extLst>
          </p:nvPr>
        </p:nvGraphicFramePr>
        <p:xfrm>
          <a:off x="0" y="645008"/>
          <a:ext cx="12192000" cy="505631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83734" y="5579533"/>
            <a:ext cx="10439400" cy="707886"/>
          </a:xfrm>
          <a:prstGeom prst="rect">
            <a:avLst/>
          </a:prstGeom>
          <a:noFill/>
        </p:spPr>
        <p:txBody>
          <a:bodyPr wrap="square" rtlCol="0">
            <a:spAutoFit/>
          </a:bodyPr>
          <a:lstStyle/>
          <a:p>
            <a:pPr algn="ctr"/>
            <a:r>
              <a:rPr lang="en-US" sz="2000" dirty="0" smtClean="0"/>
              <a:t>Both Japanese and American students show tendencies to either reply immediately, wait for 30 minutes, or whenever is possible. </a:t>
            </a:r>
            <a:endParaRPr lang="en-US" sz="2000" dirty="0"/>
          </a:p>
        </p:txBody>
      </p:sp>
      <p:sp>
        <p:nvSpPr>
          <p:cNvPr id="5" name="Rectangle 4"/>
          <p:cNvSpPr/>
          <p:nvPr/>
        </p:nvSpPr>
        <p:spPr>
          <a:xfrm>
            <a:off x="0" y="151243"/>
            <a:ext cx="12192000" cy="615553"/>
          </a:xfrm>
          <a:prstGeom prst="rect">
            <a:avLst/>
          </a:prstGeom>
          <a:noFill/>
        </p:spPr>
        <p:txBody>
          <a:bodyPr wrap="square" lIns="121920" tIns="60960" rIns="121920" bIns="60960">
            <a:spAutoFit/>
          </a:bodyPr>
          <a:lstStyle/>
          <a:p>
            <a:pPr algn="ctr"/>
            <a:r>
              <a:rPr lang="en-US" sz="3200" dirty="0" smtClean="0">
                <a:ln w="0"/>
                <a:effectLst>
                  <a:outerShdw blurRad="38100" dist="19050" dir="2700000" algn="tl" rotWithShape="0">
                    <a:schemeClr val="dk1">
                      <a:alpha val="40000"/>
                    </a:schemeClr>
                  </a:outerShdw>
                </a:effectLst>
              </a:rPr>
              <a:t>How </a:t>
            </a:r>
            <a:r>
              <a:rPr lang="en-US" sz="3200" dirty="0">
                <a:ln w="0"/>
                <a:effectLst>
                  <a:outerShdw blurRad="38100" dist="19050" dir="2700000" algn="tl" rotWithShape="0">
                    <a:schemeClr val="dk1">
                      <a:alpha val="40000"/>
                    </a:schemeClr>
                  </a:outerShdw>
                </a:effectLst>
              </a:rPr>
              <a:t>long do you wait to reply to a text message?</a:t>
            </a:r>
          </a:p>
        </p:txBody>
      </p:sp>
    </p:spTree>
    <p:extLst>
      <p:ext uri="{BB962C8B-B14F-4D97-AF65-F5344CB8AC3E}">
        <p14:creationId xmlns:p14="http://schemas.microsoft.com/office/powerpoint/2010/main" val="600861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570598856"/>
              </p:ext>
            </p:extLst>
          </p:nvPr>
        </p:nvGraphicFramePr>
        <p:xfrm>
          <a:off x="0" y="1278801"/>
          <a:ext cx="12192000" cy="448733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41400" y="5766135"/>
            <a:ext cx="10109200" cy="707886"/>
          </a:xfrm>
          <a:prstGeom prst="rect">
            <a:avLst/>
          </a:prstGeom>
          <a:noFill/>
        </p:spPr>
        <p:txBody>
          <a:bodyPr wrap="square" rtlCol="0">
            <a:spAutoFit/>
          </a:bodyPr>
          <a:lstStyle/>
          <a:p>
            <a:pPr algn="ctr"/>
            <a:r>
              <a:rPr lang="en-US" sz="2000" dirty="0"/>
              <a:t>Both groups show that they are not willing to use their phone in potentially dangerous situations with almost </a:t>
            </a:r>
            <a:r>
              <a:rPr lang="en-US" sz="2000" b="1" dirty="0">
                <a:solidFill>
                  <a:srgbClr val="FF0000"/>
                </a:solidFill>
              </a:rPr>
              <a:t>¾</a:t>
            </a:r>
            <a:r>
              <a:rPr lang="en-US" sz="2000" dirty="0"/>
              <a:t> of all </a:t>
            </a:r>
            <a:r>
              <a:rPr lang="en-US" sz="2000" dirty="0" smtClean="0"/>
              <a:t>respondents. </a:t>
            </a:r>
            <a:endParaRPr lang="en-US" sz="2000" dirty="0"/>
          </a:p>
        </p:txBody>
      </p:sp>
      <p:sp>
        <p:nvSpPr>
          <p:cNvPr id="6" name="Rectangle 5"/>
          <p:cNvSpPr/>
          <p:nvPr/>
        </p:nvSpPr>
        <p:spPr>
          <a:xfrm>
            <a:off x="0" y="0"/>
            <a:ext cx="12192000" cy="1384995"/>
          </a:xfrm>
          <a:prstGeom prst="rect">
            <a:avLst/>
          </a:prstGeom>
          <a:noFill/>
        </p:spPr>
        <p:txBody>
          <a:bodyPr wrap="square" lIns="121920" tIns="60960" rIns="121920" bIns="60960">
            <a:spAutoFit/>
          </a:bodyPr>
          <a:lstStyle/>
          <a:p>
            <a:pPr algn="ctr"/>
            <a:r>
              <a:rPr lang="en-US" sz="3200" dirty="0" smtClean="0">
                <a:ln w="0"/>
                <a:effectLst>
                  <a:outerShdw blurRad="38100" dist="19050" dir="2700000" algn="tl" rotWithShape="0">
                    <a:schemeClr val="dk1">
                      <a:alpha val="40000"/>
                    </a:schemeClr>
                  </a:outerShdw>
                </a:effectLst>
              </a:rPr>
              <a:t>Do </a:t>
            </a:r>
            <a:r>
              <a:rPr lang="en-US" sz="3200" dirty="0">
                <a:ln w="0"/>
                <a:effectLst>
                  <a:outerShdw blurRad="38100" dist="19050" dir="2700000" algn="tl" rotWithShape="0">
                    <a:schemeClr val="dk1">
                      <a:alpha val="40000"/>
                    </a:schemeClr>
                  </a:outerShdw>
                </a:effectLst>
              </a:rPr>
              <a:t>you use YOUR cellphone in certain situations to reply to someone where it can be potentially dangerous</a:t>
            </a:r>
            <a:r>
              <a:rPr lang="en-US" sz="3200" dirty="0" smtClean="0">
                <a:ln w="0"/>
                <a:effectLst>
                  <a:outerShdw blurRad="38100" dist="19050" dir="2700000" algn="tl" rotWithShape="0">
                    <a:schemeClr val="dk1">
                      <a:alpha val="40000"/>
                    </a:schemeClr>
                  </a:outerShdw>
                </a:effectLst>
              </a:rPr>
              <a:t>?</a:t>
            </a:r>
          </a:p>
          <a:p>
            <a:pPr algn="ctr"/>
            <a:r>
              <a:rPr lang="en-US" dirty="0" smtClean="0">
                <a:ln w="0"/>
                <a:effectLst>
                  <a:outerShdw blurRad="38100" dist="19050" dir="2700000" algn="tl" rotWithShape="0">
                    <a:schemeClr val="dk1">
                      <a:alpha val="40000"/>
                    </a:schemeClr>
                  </a:outerShdw>
                </a:effectLst>
              </a:rPr>
              <a:t> </a:t>
            </a:r>
            <a:r>
              <a:rPr lang="en-US" dirty="0">
                <a:ln w="0"/>
                <a:effectLst>
                  <a:outerShdw blurRad="38100" dist="19050" dir="2700000" algn="tl" rotWithShape="0">
                    <a:schemeClr val="dk1">
                      <a:alpha val="40000"/>
                    </a:schemeClr>
                  </a:outerShdw>
                </a:effectLst>
              </a:rPr>
              <a:t>(I.E. While Driving, Walking, Biking, Skating, etc.)</a:t>
            </a:r>
          </a:p>
        </p:txBody>
      </p:sp>
    </p:spTree>
    <p:extLst>
      <p:ext uri="{BB962C8B-B14F-4D97-AF65-F5344CB8AC3E}">
        <p14:creationId xmlns:p14="http://schemas.microsoft.com/office/powerpoint/2010/main" val="3478718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041910038"/>
              </p:ext>
            </p:extLst>
          </p:nvPr>
        </p:nvGraphicFramePr>
        <p:xfrm>
          <a:off x="0" y="990321"/>
          <a:ext cx="12192000" cy="49614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5834093"/>
            <a:ext cx="12192000" cy="707886"/>
          </a:xfrm>
          <a:prstGeom prst="rect">
            <a:avLst/>
          </a:prstGeom>
          <a:noFill/>
        </p:spPr>
        <p:txBody>
          <a:bodyPr wrap="square" rtlCol="0">
            <a:spAutoFit/>
          </a:bodyPr>
          <a:lstStyle/>
          <a:p>
            <a:pPr algn="ctr"/>
            <a:r>
              <a:rPr lang="en-US" sz="2000" dirty="0" smtClean="0"/>
              <a:t>In contrast to the last questions, nearly </a:t>
            </a:r>
            <a:r>
              <a:rPr lang="en-US" sz="2000" b="1" dirty="0" smtClean="0">
                <a:solidFill>
                  <a:srgbClr val="FF0000"/>
                </a:solidFill>
              </a:rPr>
              <a:t>90% </a:t>
            </a:r>
            <a:r>
              <a:rPr lang="en-US" sz="2000" dirty="0" smtClean="0"/>
              <a:t>of all respondents stated that they see others using their phones in dangerous situations. </a:t>
            </a:r>
            <a:endParaRPr lang="en-US" sz="2000" dirty="0"/>
          </a:p>
        </p:txBody>
      </p:sp>
      <p:sp>
        <p:nvSpPr>
          <p:cNvPr id="6" name="Rectangle 5"/>
          <p:cNvSpPr/>
          <p:nvPr/>
        </p:nvSpPr>
        <p:spPr>
          <a:xfrm>
            <a:off x="0" y="0"/>
            <a:ext cx="12192000" cy="1384995"/>
          </a:xfrm>
          <a:prstGeom prst="rect">
            <a:avLst/>
          </a:prstGeom>
          <a:noFill/>
        </p:spPr>
        <p:txBody>
          <a:bodyPr wrap="square" lIns="121920" tIns="60960" rIns="121920" bIns="60960">
            <a:spAutoFit/>
          </a:bodyPr>
          <a:lstStyle/>
          <a:p>
            <a:pPr algn="ctr"/>
            <a:r>
              <a:rPr lang="en-US" sz="3200" dirty="0" smtClean="0">
                <a:ln w="0"/>
                <a:effectLst>
                  <a:outerShdw blurRad="38100" dist="19050" dir="2700000" algn="tl" rotWithShape="0">
                    <a:schemeClr val="dk1">
                      <a:alpha val="40000"/>
                    </a:schemeClr>
                  </a:outerShdw>
                </a:effectLst>
              </a:rPr>
              <a:t>Do </a:t>
            </a:r>
            <a:r>
              <a:rPr lang="en-US" sz="3200" dirty="0">
                <a:ln w="0"/>
                <a:effectLst>
                  <a:outerShdw blurRad="38100" dist="19050" dir="2700000" algn="tl" rotWithShape="0">
                    <a:schemeClr val="dk1">
                      <a:alpha val="40000"/>
                    </a:schemeClr>
                  </a:outerShdw>
                </a:effectLst>
              </a:rPr>
              <a:t>you see OTHERS using their cell phones in potentially dangerous situations? </a:t>
            </a:r>
            <a:endParaRPr lang="en-US" sz="3200" dirty="0" smtClean="0">
              <a:ln w="0"/>
              <a:effectLst>
                <a:outerShdw blurRad="38100" dist="19050" dir="2700000" algn="tl" rotWithShape="0">
                  <a:schemeClr val="dk1">
                    <a:alpha val="40000"/>
                  </a:schemeClr>
                </a:outerShdw>
              </a:effectLst>
            </a:endParaRPr>
          </a:p>
          <a:p>
            <a:pPr algn="ctr"/>
            <a:r>
              <a:rPr lang="en-US" dirty="0" smtClean="0">
                <a:ln w="0"/>
                <a:effectLst>
                  <a:outerShdw blurRad="38100" dist="19050" dir="2700000" algn="tl" rotWithShape="0">
                    <a:schemeClr val="dk1">
                      <a:alpha val="40000"/>
                    </a:schemeClr>
                  </a:outerShdw>
                </a:effectLst>
              </a:rPr>
              <a:t>(</a:t>
            </a:r>
            <a:r>
              <a:rPr lang="en-US" dirty="0">
                <a:ln w="0"/>
                <a:effectLst>
                  <a:outerShdw blurRad="38100" dist="19050" dir="2700000" algn="tl" rotWithShape="0">
                    <a:schemeClr val="dk1">
                      <a:alpha val="40000"/>
                    </a:schemeClr>
                  </a:outerShdw>
                </a:effectLst>
              </a:rPr>
              <a:t>I.E. While Driving, Walking, Biking, Skating, etc.)</a:t>
            </a:r>
          </a:p>
        </p:txBody>
      </p:sp>
    </p:spTree>
    <p:extLst>
      <p:ext uri="{BB962C8B-B14F-4D97-AF65-F5344CB8AC3E}">
        <p14:creationId xmlns:p14="http://schemas.microsoft.com/office/powerpoint/2010/main" val="633088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491385741"/>
              </p:ext>
            </p:extLst>
          </p:nvPr>
        </p:nvGraphicFramePr>
        <p:xfrm>
          <a:off x="-1" y="615553"/>
          <a:ext cx="6292645" cy="5559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77019089"/>
              </p:ext>
            </p:extLst>
          </p:nvPr>
        </p:nvGraphicFramePr>
        <p:xfrm>
          <a:off x="5997677" y="615553"/>
          <a:ext cx="6245123" cy="548044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20700" y="5579281"/>
            <a:ext cx="11150600" cy="1200329"/>
          </a:xfrm>
          <a:prstGeom prst="rect">
            <a:avLst/>
          </a:prstGeom>
          <a:noFill/>
        </p:spPr>
        <p:txBody>
          <a:bodyPr wrap="square" rtlCol="0">
            <a:spAutoFit/>
          </a:bodyPr>
          <a:lstStyle/>
          <a:p>
            <a:pPr algn="ctr"/>
            <a:r>
              <a:rPr lang="en-US" sz="2400" dirty="0" smtClean="0"/>
              <a:t>3-5 Hours of use per day seems to be the average for each group; however, more American students use their phone for longer periods of time. </a:t>
            </a:r>
            <a:endParaRPr lang="en-US" sz="2400" dirty="0"/>
          </a:p>
        </p:txBody>
      </p:sp>
      <p:sp>
        <p:nvSpPr>
          <p:cNvPr id="6" name="Rectangle 5"/>
          <p:cNvSpPr/>
          <p:nvPr/>
        </p:nvSpPr>
        <p:spPr>
          <a:xfrm>
            <a:off x="0" y="0"/>
            <a:ext cx="12192000" cy="615553"/>
          </a:xfrm>
          <a:prstGeom prst="rect">
            <a:avLst/>
          </a:prstGeom>
          <a:noFill/>
        </p:spPr>
        <p:txBody>
          <a:bodyPr wrap="square" lIns="121920" tIns="60960" rIns="121920" bIns="60960">
            <a:spAutoFit/>
          </a:bodyPr>
          <a:lstStyle/>
          <a:p>
            <a:pPr algn="ctr"/>
            <a:r>
              <a:rPr lang="en-US" sz="3200" dirty="0" smtClean="0">
                <a:ln w="0"/>
                <a:effectLst>
                  <a:outerShdw blurRad="38100" dist="19050" dir="2700000" algn="tl" rotWithShape="0">
                    <a:schemeClr val="dk1">
                      <a:alpha val="40000"/>
                    </a:schemeClr>
                  </a:outerShdw>
                </a:effectLst>
              </a:rPr>
              <a:t>How </a:t>
            </a:r>
            <a:r>
              <a:rPr lang="en-US" sz="3200" dirty="0">
                <a:ln w="0"/>
                <a:effectLst>
                  <a:outerShdw blurRad="38100" dist="19050" dir="2700000" algn="tl" rotWithShape="0">
                    <a:schemeClr val="dk1">
                      <a:alpha val="40000"/>
                    </a:schemeClr>
                  </a:outerShdw>
                </a:effectLst>
              </a:rPr>
              <a:t>many hours per day, generally, are you on your phone?</a:t>
            </a:r>
          </a:p>
        </p:txBody>
      </p:sp>
    </p:spTree>
    <p:extLst>
      <p:ext uri="{BB962C8B-B14F-4D97-AF65-F5344CB8AC3E}">
        <p14:creationId xmlns:p14="http://schemas.microsoft.com/office/powerpoint/2010/main" val="3675243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Significance of the Study</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6603705"/>
              </p:ext>
            </p:extLst>
          </p:nvPr>
        </p:nvGraphicFramePr>
        <p:xfrm>
          <a:off x="535584" y="2263366"/>
          <a:ext cx="11117656" cy="3716914"/>
        </p:xfrm>
        <a:graphic>
          <a:graphicData uri="http://schemas.openxmlformats.org/drawingml/2006/table">
            <a:tbl>
              <a:tblPr firstRow="1" bandRow="1">
                <a:tableStyleId>{5C22544A-7EE6-4342-B048-85BDC9FD1C3A}</a:tableStyleId>
              </a:tblPr>
              <a:tblGrid>
                <a:gridCol w="5558828">
                  <a:extLst>
                    <a:ext uri="{9D8B030D-6E8A-4147-A177-3AD203B41FA5}">
                      <a16:colId xmlns:a16="http://schemas.microsoft.com/office/drawing/2014/main" val="20000"/>
                    </a:ext>
                  </a:extLst>
                </a:gridCol>
                <a:gridCol w="5558828">
                  <a:extLst>
                    <a:ext uri="{9D8B030D-6E8A-4147-A177-3AD203B41FA5}">
                      <a16:colId xmlns:a16="http://schemas.microsoft.com/office/drawing/2014/main" val="20001"/>
                    </a:ext>
                  </a:extLst>
                </a:gridCol>
              </a:tblGrid>
              <a:tr h="501699">
                <a:tc>
                  <a:txBody>
                    <a:bodyPr/>
                    <a:lstStyle/>
                    <a:p>
                      <a:pPr algn="ctr"/>
                      <a:r>
                        <a:rPr lang="en-US" sz="3200" dirty="0" smtClean="0">
                          <a:solidFill>
                            <a:schemeClr val="tx1"/>
                          </a:solidFill>
                        </a:rPr>
                        <a:t>John</a:t>
                      </a:r>
                      <a:endParaRPr lang="en-US" sz="3200" dirty="0">
                        <a:solidFill>
                          <a:schemeClr val="tx1"/>
                        </a:solidFill>
                      </a:endParaRPr>
                    </a:p>
                  </a:txBody>
                  <a:tcPr marL="77801" marR="7780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smtClean="0">
                          <a:solidFill>
                            <a:schemeClr val="tx1"/>
                          </a:solidFill>
                        </a:rPr>
                        <a:t>David</a:t>
                      </a:r>
                      <a:endParaRPr lang="en-US" sz="3200" dirty="0">
                        <a:solidFill>
                          <a:schemeClr val="tx1"/>
                        </a:solidFill>
                      </a:endParaRPr>
                    </a:p>
                  </a:txBody>
                  <a:tcPr marL="77801" marR="7780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37794">
                <a:tc>
                  <a:txBody>
                    <a:bodyPr/>
                    <a:lstStyle/>
                    <a:p>
                      <a:pPr marL="285750" indent="-285750">
                        <a:buFont typeface="Arial" panose="020B0604020202020204" pitchFamily="34" charset="0"/>
                        <a:buChar char="•"/>
                      </a:pPr>
                      <a:r>
                        <a:rPr lang="en-US" sz="2400" dirty="0" smtClean="0">
                          <a:solidFill>
                            <a:schemeClr val="tx1"/>
                          </a:solidFill>
                        </a:rPr>
                        <a:t>Spent lots of</a:t>
                      </a:r>
                      <a:r>
                        <a:rPr lang="en-US" sz="2400" baseline="0" dirty="0" smtClean="0">
                          <a:solidFill>
                            <a:schemeClr val="tx1"/>
                          </a:solidFill>
                        </a:rPr>
                        <a:t> money </a:t>
                      </a:r>
                      <a:r>
                        <a:rPr lang="en-US" sz="2400" dirty="0" smtClean="0">
                          <a:solidFill>
                            <a:schemeClr val="tx1"/>
                          </a:solidFill>
                        </a:rPr>
                        <a:t>on videogames last year.</a:t>
                      </a:r>
                    </a:p>
                    <a:p>
                      <a:pPr marL="285750" indent="-285750">
                        <a:buFont typeface="Arial" panose="020B0604020202020204" pitchFamily="34" charset="0"/>
                        <a:buChar char="•"/>
                      </a:pPr>
                      <a:r>
                        <a:rPr lang="en-US" sz="2400" dirty="0" smtClean="0">
                          <a:solidFill>
                            <a:schemeClr val="tx1"/>
                          </a:solidFill>
                        </a:rPr>
                        <a:t>Consider myself addicted to videogames, but I don’t</a:t>
                      </a:r>
                      <a:r>
                        <a:rPr lang="en-US" sz="2400" baseline="0" dirty="0" smtClean="0">
                          <a:solidFill>
                            <a:schemeClr val="tx1"/>
                          </a:solidFill>
                        </a:rPr>
                        <a:t> think I'm addicted to cell phones</a:t>
                      </a:r>
                      <a:r>
                        <a:rPr lang="en-US" sz="2400" dirty="0" smtClean="0">
                          <a:solidFill>
                            <a:schemeClr val="tx1"/>
                          </a:solidFill>
                        </a:rPr>
                        <a:t>.</a:t>
                      </a:r>
                    </a:p>
                    <a:p>
                      <a:pPr marL="285750" indent="-285750">
                        <a:buFont typeface="Arial" panose="020B0604020202020204" pitchFamily="34" charset="0"/>
                        <a:buChar char="•"/>
                      </a:pPr>
                      <a:r>
                        <a:rPr lang="en-US" sz="2400" dirty="0" smtClean="0">
                          <a:solidFill>
                            <a:schemeClr val="tx1"/>
                          </a:solidFill>
                        </a:rPr>
                        <a:t>I would like to </a:t>
                      </a:r>
                      <a:r>
                        <a:rPr lang="en-US" sz="2400" dirty="0" smtClean="0">
                          <a:solidFill>
                            <a:schemeClr val="tx1"/>
                          </a:solidFill>
                        </a:rPr>
                        <a:t>know to what extent we rely on </a:t>
                      </a:r>
                      <a:r>
                        <a:rPr lang="en-US" sz="2400" dirty="0" smtClean="0">
                          <a:solidFill>
                            <a:schemeClr val="tx1"/>
                          </a:solidFill>
                        </a:rPr>
                        <a:t>cell phones and </a:t>
                      </a:r>
                      <a:r>
                        <a:rPr lang="en-US" sz="2400" dirty="0" smtClean="0">
                          <a:solidFill>
                            <a:schemeClr val="tx1"/>
                          </a:solidFill>
                        </a:rPr>
                        <a:t>whether we are aware of </a:t>
                      </a:r>
                      <a:r>
                        <a:rPr lang="en-US" sz="2400" dirty="0" smtClean="0">
                          <a:solidFill>
                            <a:schemeClr val="tx1"/>
                          </a:solidFill>
                        </a:rPr>
                        <a:t>their dependency.</a:t>
                      </a:r>
                      <a:endParaRPr lang="en-US" sz="2400" dirty="0" smtClean="0">
                        <a:solidFill>
                          <a:schemeClr val="tx1"/>
                        </a:solidFill>
                      </a:endParaRPr>
                    </a:p>
                  </a:txBody>
                  <a:tcPr marL="77801" marR="7780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400" baseline="0" dirty="0" smtClean="0">
                          <a:solidFill>
                            <a:schemeClr val="tx1"/>
                          </a:solidFill>
                        </a:rPr>
                        <a:t>Everyday and everywhere you see people on their cellphones.</a:t>
                      </a:r>
                    </a:p>
                    <a:p>
                      <a:pPr marL="285750" indent="-285750">
                        <a:buFont typeface="Arial" panose="020B0604020202020204" pitchFamily="34" charset="0"/>
                        <a:buChar char="•"/>
                      </a:pPr>
                      <a:r>
                        <a:rPr lang="en-US" sz="2400" baseline="0" dirty="0" smtClean="0">
                          <a:solidFill>
                            <a:schemeClr val="tx1"/>
                          </a:solidFill>
                        </a:rPr>
                        <a:t>Friends look at their cellphones even when talking to them.</a:t>
                      </a:r>
                    </a:p>
                    <a:p>
                      <a:pPr marL="285750" indent="-285750">
                        <a:buFont typeface="Arial" panose="020B0604020202020204" pitchFamily="34" charset="0"/>
                        <a:buChar char="•"/>
                      </a:pPr>
                      <a:r>
                        <a:rPr lang="en-US" sz="2400" baseline="0" dirty="0" smtClean="0">
                          <a:solidFill>
                            <a:schemeClr val="tx1"/>
                          </a:solidFill>
                        </a:rPr>
                        <a:t>Would like </a:t>
                      </a:r>
                      <a:r>
                        <a:rPr lang="en-US" sz="2400" baseline="0" dirty="0" smtClean="0">
                          <a:solidFill>
                            <a:schemeClr val="tx1"/>
                          </a:solidFill>
                        </a:rPr>
                        <a:t>to analyze why people spend so much time on their cell phones. </a:t>
                      </a:r>
                      <a:endParaRPr lang="en-US" sz="2400" dirty="0">
                        <a:solidFill>
                          <a:schemeClr val="tx1"/>
                        </a:solidFill>
                      </a:endParaRPr>
                    </a:p>
                  </a:txBody>
                  <a:tcPr marL="77801" marR="7780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36743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031571567"/>
              </p:ext>
            </p:extLst>
          </p:nvPr>
        </p:nvGraphicFramePr>
        <p:xfrm>
          <a:off x="0" y="667354"/>
          <a:ext cx="5269117" cy="51799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814320857"/>
              </p:ext>
            </p:extLst>
          </p:nvPr>
        </p:nvGraphicFramePr>
        <p:xfrm>
          <a:off x="6726725" y="667354"/>
          <a:ext cx="5465275" cy="516406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0" y="5751130"/>
            <a:ext cx="12191999" cy="1015663"/>
          </a:xfrm>
          <a:prstGeom prst="rect">
            <a:avLst/>
          </a:prstGeom>
          <a:noFill/>
        </p:spPr>
        <p:txBody>
          <a:bodyPr wrap="square" rtlCol="0">
            <a:spAutoFit/>
          </a:bodyPr>
          <a:lstStyle/>
          <a:p>
            <a:pPr algn="ctr"/>
            <a:r>
              <a:rPr lang="en-US" sz="2000" dirty="0" smtClean="0"/>
              <a:t>Texting</a:t>
            </a:r>
            <a:r>
              <a:rPr lang="ja-JP" altLang="en-US" sz="2000" dirty="0" smtClean="0"/>
              <a:t>、</a:t>
            </a:r>
            <a:r>
              <a:rPr lang="en-US" altLang="ja-JP" sz="2000" dirty="0" smtClean="0"/>
              <a:t>Facebook,</a:t>
            </a:r>
            <a:r>
              <a:rPr lang="en-US" sz="2000" dirty="0" smtClean="0"/>
              <a:t> and Line are the dominant communication tools in the United States and Japan. However, Line is much more dominant in Japan than any other application when compared to Americans using whatever application is more convenient or available for them. </a:t>
            </a:r>
            <a:endParaRPr lang="en-US" sz="2000" dirty="0"/>
          </a:p>
        </p:txBody>
      </p:sp>
      <p:sp>
        <p:nvSpPr>
          <p:cNvPr id="8" name="Rectangle 7"/>
          <p:cNvSpPr/>
          <p:nvPr/>
        </p:nvSpPr>
        <p:spPr>
          <a:xfrm>
            <a:off x="0" y="0"/>
            <a:ext cx="12192000" cy="984885"/>
          </a:xfrm>
          <a:prstGeom prst="rect">
            <a:avLst/>
          </a:prstGeom>
          <a:noFill/>
        </p:spPr>
        <p:txBody>
          <a:bodyPr wrap="square" lIns="121920" tIns="60960" rIns="121920" bIns="60960">
            <a:spAutoFit/>
          </a:bodyPr>
          <a:lstStyle/>
          <a:p>
            <a:pPr algn="ctr"/>
            <a:r>
              <a:rPr lang="en-US" sz="2800" dirty="0" smtClean="0">
                <a:ln w="0"/>
                <a:effectLst>
                  <a:outerShdw blurRad="38100" dist="19050" dir="2700000" algn="tl" rotWithShape="0">
                    <a:schemeClr val="dk1">
                      <a:alpha val="40000"/>
                    </a:schemeClr>
                  </a:outerShdw>
                </a:effectLst>
              </a:rPr>
              <a:t>Which </a:t>
            </a:r>
            <a:r>
              <a:rPr lang="en-US" sz="2800" dirty="0">
                <a:ln w="0"/>
                <a:effectLst>
                  <a:outerShdw blurRad="38100" dist="19050" dir="2700000" algn="tl" rotWithShape="0">
                    <a:schemeClr val="dk1">
                      <a:alpha val="40000"/>
                    </a:schemeClr>
                  </a:outerShdw>
                </a:effectLst>
              </a:rPr>
              <a:t>of the following applications do you use most often for COMMUNICATING on your cellphone? </a:t>
            </a:r>
          </a:p>
        </p:txBody>
      </p:sp>
    </p:spTree>
    <p:extLst>
      <p:ext uri="{BB962C8B-B14F-4D97-AF65-F5344CB8AC3E}">
        <p14:creationId xmlns:p14="http://schemas.microsoft.com/office/powerpoint/2010/main" val="476385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4006562874"/>
              </p:ext>
            </p:extLst>
          </p:nvPr>
        </p:nvGraphicFramePr>
        <p:xfrm>
          <a:off x="0" y="730794"/>
          <a:ext cx="12192000" cy="461433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5554133"/>
            <a:ext cx="12191999" cy="1200329"/>
          </a:xfrm>
          <a:prstGeom prst="rect">
            <a:avLst/>
          </a:prstGeom>
          <a:noFill/>
        </p:spPr>
        <p:txBody>
          <a:bodyPr wrap="square" rtlCol="0">
            <a:spAutoFit/>
          </a:bodyPr>
          <a:lstStyle/>
          <a:p>
            <a:pPr algn="ctr"/>
            <a:r>
              <a:rPr lang="en-US" sz="2400" dirty="0" smtClean="0"/>
              <a:t>Almost double the number of Japanese students claim they are addicted to their cell phones than American Students, which contradicts the previous findings on the daily usage which shows that American students use their phones longer. </a:t>
            </a:r>
            <a:endParaRPr lang="en-US" sz="2400" dirty="0"/>
          </a:p>
        </p:txBody>
      </p:sp>
      <p:sp>
        <p:nvSpPr>
          <p:cNvPr id="6" name="Right Bracket 5"/>
          <p:cNvSpPr/>
          <p:nvPr/>
        </p:nvSpPr>
        <p:spPr>
          <a:xfrm rot="5400000" flipH="1">
            <a:off x="5413783" y="1915888"/>
            <a:ext cx="277691" cy="2482920"/>
          </a:xfrm>
          <a:prstGeom prst="rightBracket">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ket 8"/>
          <p:cNvSpPr/>
          <p:nvPr/>
        </p:nvSpPr>
        <p:spPr>
          <a:xfrm rot="5400000" flipH="1">
            <a:off x="6600085" y="-1099213"/>
            <a:ext cx="353321" cy="4931151"/>
          </a:xfrm>
          <a:prstGeom prst="rightBracket">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0" y="176796"/>
            <a:ext cx="12192000" cy="553998"/>
          </a:xfrm>
          <a:prstGeom prst="rect">
            <a:avLst/>
          </a:prstGeom>
          <a:noFill/>
        </p:spPr>
        <p:txBody>
          <a:bodyPr wrap="square" lIns="121920" tIns="60960" rIns="121920" bIns="60960">
            <a:spAutoFit/>
          </a:bodyPr>
          <a:lstStyle/>
          <a:p>
            <a:pPr algn="ctr"/>
            <a:r>
              <a:rPr lang="en-US" sz="2800" dirty="0">
                <a:ln w="0"/>
                <a:effectLst>
                  <a:outerShdw blurRad="38100" dist="19050" dir="2700000" algn="tl" rotWithShape="0">
                    <a:schemeClr val="dk1">
                      <a:alpha val="40000"/>
                    </a:schemeClr>
                  </a:outerShdw>
                </a:effectLst>
              </a:rPr>
              <a:t>Do you believe you are addicted to your cellphone?</a:t>
            </a:r>
          </a:p>
        </p:txBody>
      </p:sp>
      <p:sp>
        <p:nvSpPr>
          <p:cNvPr id="5" name="TextBox 4"/>
          <p:cNvSpPr txBox="1"/>
          <p:nvPr/>
        </p:nvSpPr>
        <p:spPr>
          <a:xfrm>
            <a:off x="5065794" y="2729334"/>
            <a:ext cx="973667" cy="369332"/>
          </a:xfrm>
          <a:prstGeom prst="rect">
            <a:avLst/>
          </a:prstGeom>
          <a:solidFill>
            <a:schemeClr val="tx1">
              <a:lumMod val="50000"/>
            </a:schemeClr>
          </a:solidFill>
        </p:spPr>
        <p:txBody>
          <a:bodyPr wrap="square" rtlCol="0">
            <a:spAutoFit/>
          </a:bodyPr>
          <a:lstStyle/>
          <a:p>
            <a:r>
              <a:rPr lang="en-US" altLang="ja-JP" dirty="0" smtClean="0"/>
              <a:t>33.3</a:t>
            </a:r>
            <a:r>
              <a:rPr lang="ja-JP" altLang="en-US" dirty="0" smtClean="0"/>
              <a:t>％</a:t>
            </a:r>
            <a:endParaRPr lang="en-US" dirty="0"/>
          </a:p>
        </p:txBody>
      </p:sp>
      <p:sp>
        <p:nvSpPr>
          <p:cNvPr id="7" name="TextBox 6"/>
          <p:cNvSpPr txBox="1"/>
          <p:nvPr/>
        </p:nvSpPr>
        <p:spPr>
          <a:xfrm>
            <a:off x="6214259" y="915460"/>
            <a:ext cx="973667" cy="369332"/>
          </a:xfrm>
          <a:prstGeom prst="rect">
            <a:avLst/>
          </a:prstGeom>
          <a:solidFill>
            <a:schemeClr val="tx1">
              <a:lumMod val="50000"/>
            </a:schemeClr>
          </a:solidFill>
        </p:spPr>
        <p:txBody>
          <a:bodyPr wrap="square" rtlCol="0">
            <a:spAutoFit/>
          </a:bodyPr>
          <a:lstStyle/>
          <a:p>
            <a:r>
              <a:rPr lang="en-US" altLang="ja-JP" dirty="0" smtClean="0"/>
              <a:t>65.4</a:t>
            </a:r>
            <a:r>
              <a:rPr lang="ja-JP" altLang="en-US" dirty="0" smtClean="0"/>
              <a:t>％</a:t>
            </a:r>
            <a:endParaRPr lang="en-US" dirty="0"/>
          </a:p>
        </p:txBody>
      </p:sp>
    </p:spTree>
    <p:extLst>
      <p:ext uri="{BB962C8B-B14F-4D97-AF65-F5344CB8AC3E}">
        <p14:creationId xmlns:p14="http://schemas.microsoft.com/office/powerpoint/2010/main" val="3942606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067" y="1168400"/>
            <a:ext cx="11336866" cy="4832092"/>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solidFill>
                  <a:srgbClr val="FFFFFF"/>
                </a:solidFill>
              </a:rPr>
              <a:t>Both Japanese and American College students use their phones excessively</a:t>
            </a:r>
          </a:p>
          <a:p>
            <a:pPr marL="742950" lvl="1" indent="-285750">
              <a:buFont typeface="Arial" panose="020B0604020202020204" pitchFamily="34" charset="0"/>
              <a:buChar char="•"/>
            </a:pPr>
            <a:r>
              <a:rPr lang="en-US" sz="2200" dirty="0" smtClean="0"/>
              <a:t>Most students </a:t>
            </a:r>
            <a:r>
              <a:rPr lang="en-US" sz="2200" dirty="0"/>
              <a:t>like instant </a:t>
            </a:r>
            <a:r>
              <a:rPr lang="en-US" sz="2200" dirty="0" smtClean="0"/>
              <a:t>communication</a:t>
            </a:r>
          </a:p>
          <a:p>
            <a:pPr marL="1200150" lvl="2" indent="-285750">
              <a:buFont typeface="Arial" panose="020B0604020202020204" pitchFamily="34" charset="0"/>
              <a:buChar char="•"/>
            </a:pPr>
            <a:r>
              <a:rPr lang="en-US" sz="2200" dirty="0" smtClean="0"/>
              <a:t>However, many </a:t>
            </a:r>
            <a:r>
              <a:rPr lang="en-US" sz="2200" dirty="0"/>
              <a:t>are willing to wait for the appropriate time to </a:t>
            </a:r>
            <a:r>
              <a:rPr lang="en-US" sz="2200" dirty="0" smtClean="0"/>
              <a:t>respond</a:t>
            </a:r>
            <a:endParaRPr lang="en-US" sz="2200" dirty="0" smtClean="0">
              <a:solidFill>
                <a:srgbClr val="FFFFFF"/>
              </a:solidFill>
            </a:endParaRPr>
          </a:p>
          <a:p>
            <a:pPr marL="285750" indent="-285750">
              <a:buFont typeface="Arial" panose="020B0604020202020204" pitchFamily="34" charset="0"/>
              <a:buChar char="•"/>
            </a:pPr>
            <a:r>
              <a:rPr lang="en-US" sz="2200" dirty="0" smtClean="0">
                <a:solidFill>
                  <a:srgbClr val="FFFFFF"/>
                </a:solidFill>
              </a:rPr>
              <a:t>Both Japanese and American students perceive cell phone addiction negatively</a:t>
            </a:r>
          </a:p>
          <a:p>
            <a:pPr marL="742950" lvl="1" indent="-285750">
              <a:buFont typeface="Arial" panose="020B0604020202020204" pitchFamily="34" charset="0"/>
              <a:buChar char="•"/>
            </a:pPr>
            <a:r>
              <a:rPr lang="en-US" sz="2200" dirty="0" smtClean="0">
                <a:solidFill>
                  <a:srgbClr val="FFFFFF"/>
                </a:solidFill>
              </a:rPr>
              <a:t>American </a:t>
            </a:r>
            <a:r>
              <a:rPr lang="en-US" sz="2200" dirty="0">
                <a:solidFill>
                  <a:srgbClr val="FFFFFF"/>
                </a:solidFill>
              </a:rPr>
              <a:t>students use their phones for longer periods of </a:t>
            </a:r>
            <a:r>
              <a:rPr lang="en-US" sz="2200" dirty="0" smtClean="0">
                <a:solidFill>
                  <a:srgbClr val="FFFFFF"/>
                </a:solidFill>
              </a:rPr>
              <a:t>time</a:t>
            </a:r>
          </a:p>
          <a:p>
            <a:pPr marL="1200150" lvl="2" indent="-285750">
              <a:buFont typeface="Arial" panose="020B0604020202020204" pitchFamily="34" charset="0"/>
              <a:buChar char="•"/>
            </a:pPr>
            <a:r>
              <a:rPr lang="en-US" sz="2200" dirty="0" smtClean="0">
                <a:solidFill>
                  <a:srgbClr val="FFFFFF"/>
                </a:solidFill>
              </a:rPr>
              <a:t>But American students are more likely to deny they are cell phone addicts </a:t>
            </a:r>
          </a:p>
          <a:p>
            <a:pPr marL="285750" indent="-285750">
              <a:buFont typeface="Arial" panose="020B0604020202020204" pitchFamily="34" charset="0"/>
              <a:buChar char="•"/>
            </a:pPr>
            <a:r>
              <a:rPr lang="en-US" sz="2200" dirty="0" smtClean="0">
                <a:solidFill>
                  <a:srgbClr val="FFFFFF"/>
                </a:solidFill>
              </a:rPr>
              <a:t>The primary forms of student communication is…</a:t>
            </a:r>
          </a:p>
          <a:p>
            <a:pPr marL="742950" lvl="1" indent="-285750">
              <a:buFont typeface="Arial" panose="020B0604020202020204" pitchFamily="34" charset="0"/>
              <a:buChar char="•"/>
            </a:pPr>
            <a:r>
              <a:rPr lang="en-US" sz="2200" dirty="0" smtClean="0">
                <a:solidFill>
                  <a:srgbClr val="FFFFFF"/>
                </a:solidFill>
              </a:rPr>
              <a:t>Line - Japan</a:t>
            </a:r>
          </a:p>
          <a:p>
            <a:pPr marL="742950" lvl="1" indent="-285750">
              <a:buFont typeface="Arial" panose="020B0604020202020204" pitchFamily="34" charset="0"/>
              <a:buChar char="•"/>
            </a:pPr>
            <a:r>
              <a:rPr lang="en-US" sz="2200" dirty="0" smtClean="0">
                <a:solidFill>
                  <a:srgbClr val="FFFFFF"/>
                </a:solidFill>
              </a:rPr>
              <a:t>Texting and Facebook - US</a:t>
            </a:r>
          </a:p>
          <a:p>
            <a:pPr marL="285750" indent="-285750">
              <a:buFont typeface="Arial" panose="020B0604020202020204" pitchFamily="34" charset="0"/>
              <a:buChar char="•"/>
            </a:pPr>
            <a:r>
              <a:rPr lang="en-US" sz="2200" dirty="0" smtClean="0">
                <a:solidFill>
                  <a:srgbClr val="FFFFFF"/>
                </a:solidFill>
              </a:rPr>
              <a:t>Both Japanese and American students show that they see cell phones being used in dangerous situations all the time</a:t>
            </a:r>
          </a:p>
          <a:p>
            <a:pPr marL="742950" lvl="1" indent="-285750">
              <a:buFont typeface="Arial" panose="020B0604020202020204" pitchFamily="34" charset="0"/>
              <a:buChar char="•"/>
            </a:pPr>
            <a:r>
              <a:rPr lang="en-US" sz="2200" dirty="0" smtClean="0">
                <a:solidFill>
                  <a:srgbClr val="FFFFFF"/>
                </a:solidFill>
              </a:rPr>
              <a:t>However, both state that they don’t normally use cell phones in dangerous situations</a:t>
            </a:r>
            <a:endParaRPr lang="en-US" sz="2200" dirty="0" smtClean="0"/>
          </a:p>
        </p:txBody>
      </p:sp>
      <p:sp>
        <p:nvSpPr>
          <p:cNvPr id="4" name="Rectangle 3"/>
          <p:cNvSpPr/>
          <p:nvPr/>
        </p:nvSpPr>
        <p:spPr>
          <a:xfrm>
            <a:off x="0" y="176796"/>
            <a:ext cx="12192000" cy="553998"/>
          </a:xfrm>
          <a:prstGeom prst="rect">
            <a:avLst/>
          </a:prstGeom>
          <a:noFill/>
        </p:spPr>
        <p:txBody>
          <a:bodyPr wrap="square" lIns="121920" tIns="60960" rIns="121920" bIns="60960">
            <a:spAutoFit/>
          </a:bodyPr>
          <a:lstStyle/>
          <a:p>
            <a:pPr algn="ctr"/>
            <a:r>
              <a:rPr lang="en-US" sz="2800" dirty="0">
                <a:ln w="0"/>
                <a:effectLst>
                  <a:outerShdw blurRad="38100" dist="19050" dir="2700000" algn="tl" rotWithShape="0">
                    <a:schemeClr val="dk1">
                      <a:alpha val="40000"/>
                    </a:schemeClr>
                  </a:outerShdw>
                </a:effectLst>
              </a:rPr>
              <a:t>Research Question 1 Summary</a:t>
            </a:r>
          </a:p>
        </p:txBody>
      </p:sp>
    </p:spTree>
    <p:extLst>
      <p:ext uri="{BB962C8B-B14F-4D97-AF65-F5344CB8AC3E}">
        <p14:creationId xmlns:p14="http://schemas.microsoft.com/office/powerpoint/2010/main" val="441004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47" y="1849735"/>
            <a:ext cx="12588704" cy="341632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Research Question 2</a:t>
            </a:r>
          </a:p>
          <a:p>
            <a:pPr algn="ctr"/>
            <a:r>
              <a:rPr lang="en-US" sz="5400" dirty="0" smtClean="0"/>
              <a:t>What causes Japanese and American </a:t>
            </a:r>
          </a:p>
          <a:p>
            <a:pPr algn="ctr"/>
            <a:r>
              <a:rPr lang="en-US" sz="5400" dirty="0"/>
              <a:t>U</a:t>
            </a:r>
            <a:r>
              <a:rPr lang="en-US" sz="5400" dirty="0" smtClean="0"/>
              <a:t>niversity students excessive </a:t>
            </a:r>
          </a:p>
          <a:p>
            <a:pPr algn="ctr"/>
            <a:r>
              <a:rPr lang="en-US" sz="5400" dirty="0" smtClean="0"/>
              <a:t>use of cell phones?</a:t>
            </a:r>
          </a:p>
        </p:txBody>
      </p:sp>
    </p:spTree>
    <p:extLst>
      <p:ext uri="{BB962C8B-B14F-4D97-AF65-F5344CB8AC3E}">
        <p14:creationId xmlns:p14="http://schemas.microsoft.com/office/powerpoint/2010/main" val="3870412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848491243"/>
              </p:ext>
            </p:extLst>
          </p:nvPr>
        </p:nvGraphicFramePr>
        <p:xfrm>
          <a:off x="-120453" y="263999"/>
          <a:ext cx="12192000" cy="55621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441033607"/>
              </p:ext>
            </p:extLst>
          </p:nvPr>
        </p:nvGraphicFramePr>
        <p:xfrm>
          <a:off x="1" y="176796"/>
          <a:ext cx="6095999" cy="556219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39947" y="5738991"/>
            <a:ext cx="10871200" cy="707886"/>
          </a:xfrm>
          <a:prstGeom prst="rect">
            <a:avLst/>
          </a:prstGeom>
          <a:noFill/>
        </p:spPr>
        <p:txBody>
          <a:bodyPr wrap="square" rtlCol="0">
            <a:spAutoFit/>
          </a:bodyPr>
          <a:lstStyle/>
          <a:p>
            <a:pPr algn="ctr"/>
            <a:r>
              <a:rPr lang="en-US" sz="2000" dirty="0" smtClean="0"/>
              <a:t>Japanese students show a tendency to use their phones more frequently than Americans.</a:t>
            </a:r>
            <a:endParaRPr lang="en-US" sz="2000" dirty="0"/>
          </a:p>
        </p:txBody>
      </p:sp>
      <p:sp>
        <p:nvSpPr>
          <p:cNvPr id="7" name="Oval 6"/>
          <p:cNvSpPr/>
          <p:nvPr/>
        </p:nvSpPr>
        <p:spPr>
          <a:xfrm>
            <a:off x="1036321" y="2867049"/>
            <a:ext cx="594360" cy="9228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97647" y="2579183"/>
            <a:ext cx="594360" cy="12107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48621" y="2022858"/>
            <a:ext cx="594360" cy="185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27950" y="2295797"/>
            <a:ext cx="594360" cy="149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60921" y="3544653"/>
            <a:ext cx="59436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238863" y="2790675"/>
            <a:ext cx="594360" cy="673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794480" y="2849941"/>
            <a:ext cx="594360" cy="5545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148060" y="2545194"/>
            <a:ext cx="594360" cy="85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057257" y="1630402"/>
            <a:ext cx="594360" cy="17699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966454" y="1445261"/>
            <a:ext cx="594360" cy="19550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176796"/>
            <a:ext cx="12192000" cy="553998"/>
          </a:xfrm>
          <a:prstGeom prst="rect">
            <a:avLst/>
          </a:prstGeom>
          <a:noFill/>
        </p:spPr>
        <p:txBody>
          <a:bodyPr wrap="square" lIns="121920" tIns="60960" rIns="121920" bIns="60960">
            <a:spAutoFit/>
          </a:bodyPr>
          <a:lstStyle/>
          <a:p>
            <a:pPr algn="ctr"/>
            <a:r>
              <a:rPr lang="en-US" sz="2800" dirty="0" smtClean="0">
                <a:ln w="0"/>
                <a:effectLst>
                  <a:outerShdw blurRad="38100" dist="19050" dir="2700000" algn="tl" rotWithShape="0">
                    <a:schemeClr val="dk1">
                      <a:alpha val="40000"/>
                    </a:schemeClr>
                  </a:outerShdw>
                </a:effectLst>
              </a:rPr>
              <a:t>How </a:t>
            </a:r>
            <a:r>
              <a:rPr lang="en-US" sz="2800" dirty="0">
                <a:ln w="0"/>
                <a:effectLst>
                  <a:outerShdw blurRad="38100" dist="19050" dir="2700000" algn="tl" rotWithShape="0">
                    <a:schemeClr val="dk1">
                      <a:alpha val="40000"/>
                    </a:schemeClr>
                  </a:outerShdw>
                </a:effectLst>
              </a:rPr>
              <a:t>often do you use your cellphone in the following situations?</a:t>
            </a:r>
          </a:p>
        </p:txBody>
      </p:sp>
    </p:spTree>
    <p:extLst>
      <p:ext uri="{BB962C8B-B14F-4D97-AF65-F5344CB8AC3E}">
        <p14:creationId xmlns:p14="http://schemas.microsoft.com/office/powerpoint/2010/main" val="4118373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53071569"/>
              </p:ext>
            </p:extLst>
          </p:nvPr>
        </p:nvGraphicFramePr>
        <p:xfrm>
          <a:off x="91016" y="557944"/>
          <a:ext cx="12348633"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0" y="176796"/>
            <a:ext cx="12192000" cy="984885"/>
          </a:xfrm>
          <a:prstGeom prst="rect">
            <a:avLst/>
          </a:prstGeom>
          <a:noFill/>
        </p:spPr>
        <p:txBody>
          <a:bodyPr wrap="square" lIns="121920" tIns="60960" rIns="121920" bIns="60960">
            <a:spAutoFit/>
          </a:bodyPr>
          <a:lstStyle/>
          <a:p>
            <a:pPr algn="ctr"/>
            <a:r>
              <a:rPr lang="en-US" sz="2800" dirty="0" smtClean="0">
                <a:ln w="0"/>
                <a:effectLst>
                  <a:outerShdw blurRad="38100" dist="19050" dir="2700000" algn="tl" rotWithShape="0">
                    <a:schemeClr val="dk1">
                      <a:alpha val="40000"/>
                    </a:schemeClr>
                  </a:outerShdw>
                </a:effectLst>
              </a:rPr>
              <a:t>What </a:t>
            </a:r>
            <a:r>
              <a:rPr lang="en-US" sz="2800" dirty="0">
                <a:ln w="0"/>
                <a:effectLst>
                  <a:outerShdw blurRad="38100" dist="19050" dir="2700000" algn="tl" rotWithShape="0">
                    <a:schemeClr val="dk1">
                      <a:alpha val="40000"/>
                    </a:schemeClr>
                  </a:outerShdw>
                </a:effectLst>
              </a:rPr>
              <a:t>psychological influences make you want to use your cell phone?</a:t>
            </a:r>
          </a:p>
        </p:txBody>
      </p:sp>
      <p:graphicFrame>
        <p:nvGraphicFramePr>
          <p:cNvPr id="5" name="Chart 4"/>
          <p:cNvGraphicFramePr/>
          <p:nvPr>
            <p:extLst>
              <p:ext uri="{D42A27DB-BD31-4B8C-83A1-F6EECF244321}">
                <p14:modId xmlns:p14="http://schemas.microsoft.com/office/powerpoint/2010/main" val="1361171467"/>
              </p:ext>
            </p:extLst>
          </p:nvPr>
        </p:nvGraphicFramePr>
        <p:xfrm>
          <a:off x="0" y="467644"/>
          <a:ext cx="6265333" cy="49671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79967" y="5628600"/>
            <a:ext cx="11032066" cy="707886"/>
          </a:xfrm>
          <a:prstGeom prst="rect">
            <a:avLst/>
          </a:prstGeom>
          <a:noFill/>
        </p:spPr>
        <p:txBody>
          <a:bodyPr wrap="square" rtlCol="0">
            <a:spAutoFit/>
          </a:bodyPr>
          <a:lstStyle/>
          <a:p>
            <a:pPr algn="ctr"/>
            <a:r>
              <a:rPr lang="en-US" sz="2000" dirty="0" smtClean="0"/>
              <a:t>Stress is one of the higher negative reasons behind why students use cell phones, followed by depression and anxiety. </a:t>
            </a:r>
            <a:endParaRPr lang="en-US" sz="2000" dirty="0"/>
          </a:p>
        </p:txBody>
      </p:sp>
      <p:sp>
        <p:nvSpPr>
          <p:cNvPr id="6" name="Oval 5"/>
          <p:cNvSpPr/>
          <p:nvPr/>
        </p:nvSpPr>
        <p:spPr>
          <a:xfrm>
            <a:off x="1095179" y="2112929"/>
            <a:ext cx="405587" cy="13817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44185" y="2319485"/>
            <a:ext cx="435784" cy="1175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62395" y="2319485"/>
            <a:ext cx="397087" cy="1175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02256" y="2458015"/>
            <a:ext cx="393891" cy="11732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669101" y="2458015"/>
            <a:ext cx="447661" cy="11732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465804" y="2390113"/>
            <a:ext cx="386031" cy="13090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117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125216074"/>
              </p:ext>
            </p:extLst>
          </p:nvPr>
        </p:nvGraphicFramePr>
        <p:xfrm>
          <a:off x="-1" y="978260"/>
          <a:ext cx="5613149" cy="51237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1693664688"/>
              </p:ext>
            </p:extLst>
          </p:nvPr>
        </p:nvGraphicFramePr>
        <p:xfrm>
          <a:off x="6294715" y="978259"/>
          <a:ext cx="5897285" cy="520999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681566" y="5480365"/>
            <a:ext cx="10828867" cy="707886"/>
          </a:xfrm>
          <a:prstGeom prst="rect">
            <a:avLst/>
          </a:prstGeom>
          <a:noFill/>
        </p:spPr>
        <p:txBody>
          <a:bodyPr wrap="square" rtlCol="0">
            <a:spAutoFit/>
          </a:bodyPr>
          <a:lstStyle/>
          <a:p>
            <a:pPr algn="ctr"/>
            <a:r>
              <a:rPr lang="en-US" sz="2000" dirty="0" smtClean="0"/>
              <a:t>Japanese students show a trend of using their cell phone more often to help them relax when compared to American students. </a:t>
            </a:r>
            <a:endParaRPr lang="en-US" sz="2000" dirty="0">
              <a:solidFill>
                <a:srgbClr val="FF0000"/>
              </a:solidFill>
            </a:endParaRPr>
          </a:p>
        </p:txBody>
      </p:sp>
      <p:sp>
        <p:nvSpPr>
          <p:cNvPr id="7" name="Rectangle 6"/>
          <p:cNvSpPr/>
          <p:nvPr/>
        </p:nvSpPr>
        <p:spPr>
          <a:xfrm>
            <a:off x="0" y="176796"/>
            <a:ext cx="12192000" cy="984885"/>
          </a:xfrm>
          <a:prstGeom prst="rect">
            <a:avLst/>
          </a:prstGeom>
          <a:noFill/>
        </p:spPr>
        <p:txBody>
          <a:bodyPr wrap="square" lIns="121920" tIns="60960" rIns="121920" bIns="60960">
            <a:spAutoFit/>
          </a:bodyPr>
          <a:lstStyle/>
          <a:p>
            <a:pPr algn="ctr"/>
            <a:r>
              <a:rPr lang="en-US" sz="2800" dirty="0" smtClean="0">
                <a:ln w="0"/>
                <a:effectLst>
                  <a:outerShdw blurRad="38100" dist="19050" dir="2700000" algn="tl" rotWithShape="0">
                    <a:schemeClr val="dk1">
                      <a:alpha val="40000"/>
                    </a:schemeClr>
                  </a:outerShdw>
                </a:effectLst>
              </a:rPr>
              <a:t>How </a:t>
            </a:r>
            <a:r>
              <a:rPr lang="en-US" sz="2800" dirty="0">
                <a:ln w="0"/>
                <a:effectLst>
                  <a:outerShdw blurRad="38100" dist="19050" dir="2700000" algn="tl" rotWithShape="0">
                    <a:schemeClr val="dk1">
                      <a:alpha val="40000"/>
                    </a:schemeClr>
                  </a:outerShdw>
                </a:effectLst>
              </a:rPr>
              <a:t>much time do you spend using your phone to help you relax per day?</a:t>
            </a:r>
          </a:p>
        </p:txBody>
      </p:sp>
    </p:spTree>
    <p:extLst>
      <p:ext uri="{BB962C8B-B14F-4D97-AF65-F5344CB8AC3E}">
        <p14:creationId xmlns:p14="http://schemas.microsoft.com/office/powerpoint/2010/main" val="3483415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6796"/>
            <a:ext cx="12192000" cy="984885"/>
          </a:xfrm>
          <a:prstGeom prst="rect">
            <a:avLst/>
          </a:prstGeom>
          <a:noFill/>
        </p:spPr>
        <p:txBody>
          <a:bodyPr wrap="square" lIns="121920" tIns="60960" rIns="121920" bIns="60960">
            <a:spAutoFit/>
          </a:bodyPr>
          <a:lstStyle/>
          <a:p>
            <a:pPr algn="ctr"/>
            <a:r>
              <a:rPr lang="en-US" sz="2800" dirty="0" smtClean="0">
                <a:ln w="0"/>
                <a:effectLst>
                  <a:outerShdw blurRad="38100" dist="19050" dir="2700000" algn="tl" rotWithShape="0">
                    <a:schemeClr val="dk1">
                      <a:alpha val="40000"/>
                    </a:schemeClr>
                  </a:outerShdw>
                </a:effectLst>
              </a:rPr>
              <a:t>How </a:t>
            </a:r>
            <a:r>
              <a:rPr lang="en-US" sz="2800" dirty="0">
                <a:ln w="0"/>
                <a:effectLst>
                  <a:outerShdw blurRad="38100" dist="19050" dir="2700000" algn="tl" rotWithShape="0">
                    <a:schemeClr val="dk1">
                      <a:alpha val="40000"/>
                    </a:schemeClr>
                  </a:outerShdw>
                </a:effectLst>
              </a:rPr>
              <a:t>long do you believe that you could go without using your cell phone?</a:t>
            </a:r>
          </a:p>
        </p:txBody>
      </p:sp>
      <p:graphicFrame>
        <p:nvGraphicFramePr>
          <p:cNvPr id="6" name="Chart 5"/>
          <p:cNvGraphicFramePr/>
          <p:nvPr>
            <p:extLst>
              <p:ext uri="{D42A27DB-BD31-4B8C-83A1-F6EECF244321}">
                <p14:modId xmlns:p14="http://schemas.microsoft.com/office/powerpoint/2010/main" val="3948776181"/>
              </p:ext>
            </p:extLst>
          </p:nvPr>
        </p:nvGraphicFramePr>
        <p:xfrm>
          <a:off x="0" y="523220"/>
          <a:ext cx="6037006" cy="5562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3928186452"/>
              </p:ext>
            </p:extLst>
          </p:nvPr>
        </p:nvGraphicFramePr>
        <p:xfrm>
          <a:off x="6037007" y="523218"/>
          <a:ext cx="6154994" cy="569651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46100" y="5578336"/>
            <a:ext cx="11099800" cy="1015663"/>
          </a:xfrm>
          <a:prstGeom prst="rect">
            <a:avLst/>
          </a:prstGeom>
          <a:noFill/>
        </p:spPr>
        <p:txBody>
          <a:bodyPr wrap="square" rtlCol="0">
            <a:spAutoFit/>
          </a:bodyPr>
          <a:lstStyle/>
          <a:p>
            <a:pPr algn="ctr"/>
            <a:r>
              <a:rPr lang="en-US" sz="2000" dirty="0" smtClean="0"/>
              <a:t>Both Japanese and American students seem to be able to go without their cell phones for an equal amount of time; moreover, the most common responses were to go without using it for one day or one week.</a:t>
            </a:r>
            <a:endParaRPr lang="en-US" sz="2000" dirty="0"/>
          </a:p>
        </p:txBody>
      </p:sp>
    </p:spTree>
    <p:extLst>
      <p:ext uri="{BB962C8B-B14F-4D97-AF65-F5344CB8AC3E}">
        <p14:creationId xmlns:p14="http://schemas.microsoft.com/office/powerpoint/2010/main" val="4232411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796"/>
            <a:ext cx="12192000" cy="553998"/>
          </a:xfrm>
          <a:prstGeom prst="rect">
            <a:avLst/>
          </a:prstGeom>
          <a:noFill/>
        </p:spPr>
        <p:txBody>
          <a:bodyPr wrap="square" lIns="121920" tIns="60960" rIns="121920" bIns="60960">
            <a:spAutoFit/>
          </a:bodyPr>
          <a:lstStyle/>
          <a:p>
            <a:pPr algn="ctr"/>
            <a:r>
              <a:rPr lang="en-US" sz="2800" dirty="0" smtClean="0">
                <a:ln w="0"/>
                <a:effectLst>
                  <a:outerShdw blurRad="38100" dist="19050" dir="2700000" algn="tl" rotWithShape="0">
                    <a:schemeClr val="dk1">
                      <a:alpha val="40000"/>
                    </a:schemeClr>
                  </a:outerShdw>
                </a:effectLst>
              </a:rPr>
              <a:t>How </a:t>
            </a:r>
            <a:r>
              <a:rPr lang="en-US" sz="2800" dirty="0">
                <a:ln w="0"/>
                <a:effectLst>
                  <a:outerShdw blurRad="38100" dist="19050" dir="2700000" algn="tl" rotWithShape="0">
                    <a:schemeClr val="dk1">
                      <a:alpha val="40000"/>
                    </a:schemeClr>
                  </a:outerShdw>
                </a:effectLst>
              </a:rPr>
              <a:t>do you view excessive use of cell phones?</a:t>
            </a:r>
          </a:p>
        </p:txBody>
      </p:sp>
      <p:graphicFrame>
        <p:nvGraphicFramePr>
          <p:cNvPr id="3" name="Chart 2"/>
          <p:cNvGraphicFramePr/>
          <p:nvPr>
            <p:extLst>
              <p:ext uri="{D42A27DB-BD31-4B8C-83A1-F6EECF244321}">
                <p14:modId xmlns:p14="http://schemas.microsoft.com/office/powerpoint/2010/main" val="2294112529"/>
              </p:ext>
            </p:extLst>
          </p:nvPr>
        </p:nvGraphicFramePr>
        <p:xfrm>
          <a:off x="0" y="609601"/>
          <a:ext cx="12192000" cy="60446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23333" y="5376333"/>
            <a:ext cx="11370734" cy="707886"/>
          </a:xfrm>
          <a:prstGeom prst="rect">
            <a:avLst/>
          </a:prstGeom>
          <a:noFill/>
        </p:spPr>
        <p:txBody>
          <a:bodyPr wrap="square" rtlCol="0">
            <a:spAutoFit/>
          </a:bodyPr>
          <a:lstStyle/>
          <a:p>
            <a:pPr algn="ctr"/>
            <a:r>
              <a:rPr lang="en-US" sz="2000" dirty="0" smtClean="0"/>
              <a:t>Japanese students tend to see cell phones as “Destroying Human Communication” where as American students see cell phone as “ Creating a Major Distraction.”</a:t>
            </a:r>
            <a:endParaRPr lang="en-US" sz="2000" dirty="0"/>
          </a:p>
        </p:txBody>
      </p:sp>
    </p:spTree>
    <p:extLst>
      <p:ext uri="{BB962C8B-B14F-4D97-AF65-F5344CB8AC3E}">
        <p14:creationId xmlns:p14="http://schemas.microsoft.com/office/powerpoint/2010/main" val="3552833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404775858"/>
              </p:ext>
            </p:extLst>
          </p:nvPr>
        </p:nvGraphicFramePr>
        <p:xfrm>
          <a:off x="0" y="523220"/>
          <a:ext cx="5892800" cy="43975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nvPr>
        </p:nvGraphicFramePr>
        <p:xfrm>
          <a:off x="7543800" y="523220"/>
          <a:ext cx="5715000" cy="40233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extLst>
              <p:ext uri="{D42A27DB-BD31-4B8C-83A1-F6EECF244321}">
                <p14:modId xmlns:p14="http://schemas.microsoft.com/office/powerpoint/2010/main" val="2174435984"/>
              </p:ext>
            </p:extLst>
          </p:nvPr>
        </p:nvGraphicFramePr>
        <p:xfrm>
          <a:off x="6096000" y="523220"/>
          <a:ext cx="5892800" cy="4397572"/>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986366" y="5191659"/>
            <a:ext cx="10219267" cy="707886"/>
          </a:xfrm>
          <a:prstGeom prst="rect">
            <a:avLst/>
          </a:prstGeom>
          <a:noFill/>
        </p:spPr>
        <p:txBody>
          <a:bodyPr wrap="square" rtlCol="0">
            <a:spAutoFit/>
          </a:bodyPr>
          <a:lstStyle/>
          <a:p>
            <a:pPr algn="ctr"/>
            <a:r>
              <a:rPr lang="en-US" sz="2000" dirty="0" smtClean="0"/>
              <a:t>Students from both countries students were using their cell phones and computers more than tablets.</a:t>
            </a:r>
            <a:endParaRPr lang="en-US" sz="2000" dirty="0"/>
          </a:p>
        </p:txBody>
      </p:sp>
      <p:sp>
        <p:nvSpPr>
          <p:cNvPr id="7" name="Rectangle 6"/>
          <p:cNvSpPr/>
          <p:nvPr/>
        </p:nvSpPr>
        <p:spPr>
          <a:xfrm>
            <a:off x="0" y="176796"/>
            <a:ext cx="12192000" cy="553998"/>
          </a:xfrm>
          <a:prstGeom prst="rect">
            <a:avLst/>
          </a:prstGeom>
          <a:noFill/>
        </p:spPr>
        <p:txBody>
          <a:bodyPr wrap="square" lIns="121920" tIns="60960" rIns="121920" bIns="60960">
            <a:spAutoFit/>
          </a:bodyPr>
          <a:lstStyle/>
          <a:p>
            <a:pPr algn="ctr"/>
            <a:r>
              <a:rPr lang="en-US" sz="2800" dirty="0" smtClean="0">
                <a:ln w="0"/>
                <a:effectLst>
                  <a:outerShdw blurRad="38100" dist="19050" dir="2700000" algn="tl" rotWithShape="0">
                    <a:schemeClr val="dk1">
                      <a:alpha val="40000"/>
                    </a:schemeClr>
                  </a:outerShdw>
                </a:effectLst>
              </a:rPr>
              <a:t>On </a:t>
            </a:r>
            <a:r>
              <a:rPr lang="en-US" sz="2800" dirty="0">
                <a:ln w="0"/>
                <a:effectLst>
                  <a:outerShdw blurRad="38100" dist="19050" dir="2700000" algn="tl" rotWithShape="0">
                    <a:schemeClr val="dk1">
                      <a:alpha val="40000"/>
                    </a:schemeClr>
                  </a:outerShdw>
                </a:effectLst>
              </a:rPr>
              <a:t>what device did you complete this survey?</a:t>
            </a:r>
          </a:p>
        </p:txBody>
      </p:sp>
    </p:spTree>
    <p:extLst>
      <p:ext uri="{BB962C8B-B14F-4D97-AF65-F5344CB8AC3E}">
        <p14:creationId xmlns:p14="http://schemas.microsoft.com/office/powerpoint/2010/main" val="383302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Research Questions</a:t>
            </a:r>
            <a:endParaRPr lang="en-US" sz="4400" dirty="0"/>
          </a:p>
        </p:txBody>
      </p:sp>
      <p:sp>
        <p:nvSpPr>
          <p:cNvPr id="3" name="Content Placeholder 2"/>
          <p:cNvSpPr>
            <a:spLocks noGrp="1"/>
          </p:cNvSpPr>
          <p:nvPr>
            <p:ph idx="1"/>
          </p:nvPr>
        </p:nvSpPr>
        <p:spPr/>
        <p:txBody>
          <a:bodyPr>
            <a:normAutofit/>
          </a:bodyPr>
          <a:lstStyle/>
          <a:p>
            <a:pPr marL="0" indent="0">
              <a:buNone/>
            </a:pPr>
            <a:r>
              <a:rPr lang="en-US" sz="3200" dirty="0" smtClean="0"/>
              <a:t>1)  How do Japanese and American college students perceive cell phone addictions in general?</a:t>
            </a:r>
          </a:p>
          <a:p>
            <a:pPr marL="0" indent="0">
              <a:buNone/>
            </a:pPr>
            <a:endParaRPr lang="en-US" sz="3200" dirty="0" smtClean="0"/>
          </a:p>
          <a:p>
            <a:pPr marL="0" indent="0">
              <a:buNone/>
            </a:pPr>
            <a:r>
              <a:rPr lang="en-US" sz="3200" dirty="0" smtClean="0"/>
              <a:t>2)  What causes Japanese and American university students excessive use of cell phones?</a:t>
            </a:r>
            <a:endParaRPr lang="en-US" sz="3200" dirty="0"/>
          </a:p>
        </p:txBody>
      </p:sp>
    </p:spTree>
    <p:extLst>
      <p:ext uri="{BB962C8B-B14F-4D97-AF65-F5344CB8AC3E}">
        <p14:creationId xmlns:p14="http://schemas.microsoft.com/office/powerpoint/2010/main" val="2864642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7567" y="985520"/>
            <a:ext cx="11336866"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FFFFFF"/>
                </a:solidFill>
              </a:rPr>
              <a:t>Both Japanese and Americans seemed to </a:t>
            </a:r>
            <a:r>
              <a:rPr lang="en-US" sz="2400" dirty="0" smtClean="0">
                <a:solidFill>
                  <a:srgbClr val="FFFFFF"/>
                </a:solidFill>
              </a:rPr>
              <a:t>share </a:t>
            </a:r>
            <a:r>
              <a:rPr lang="en-US" sz="2400" dirty="0">
                <a:solidFill>
                  <a:srgbClr val="FFFFFF"/>
                </a:solidFill>
              </a:rPr>
              <a:t>more negative views on cell phones </a:t>
            </a:r>
          </a:p>
          <a:p>
            <a:pPr marL="285750" indent="-285750">
              <a:buFont typeface="Arial" panose="020B0604020202020204" pitchFamily="34" charset="0"/>
              <a:buChar char="•"/>
            </a:pPr>
            <a:r>
              <a:rPr lang="en-US" sz="2400" dirty="0" smtClean="0">
                <a:solidFill>
                  <a:srgbClr val="FFFFFF"/>
                </a:solidFill>
              </a:rPr>
              <a:t>Cell Phone usage is strongly influenced by cultural environment</a:t>
            </a:r>
          </a:p>
          <a:p>
            <a:pPr marL="742950" lvl="1" indent="-285750">
              <a:buFont typeface="Arial" panose="020B0604020202020204" pitchFamily="34" charset="0"/>
              <a:buChar char="•"/>
            </a:pPr>
            <a:r>
              <a:rPr lang="en-US" sz="2400" dirty="0" smtClean="0">
                <a:solidFill>
                  <a:srgbClr val="FFFFFF"/>
                </a:solidFill>
              </a:rPr>
              <a:t>American students notice mobile phones being used in dangerous situations (</a:t>
            </a:r>
            <a:r>
              <a:rPr lang="en-US" sz="2000" dirty="0" smtClean="0">
                <a:solidFill>
                  <a:srgbClr val="FFFFFF"/>
                </a:solidFill>
              </a:rPr>
              <a:t>Driving, Biking, </a:t>
            </a:r>
            <a:r>
              <a:rPr lang="en-US" sz="2000" dirty="0" err="1" smtClean="0">
                <a:solidFill>
                  <a:srgbClr val="FFFFFF"/>
                </a:solidFill>
              </a:rPr>
              <a:t>etc</a:t>
            </a:r>
            <a:r>
              <a:rPr lang="en-US" sz="2400" dirty="0" smtClean="0">
                <a:solidFill>
                  <a:srgbClr val="FFFFFF"/>
                </a:solidFill>
              </a:rPr>
              <a:t>) more</a:t>
            </a:r>
          </a:p>
          <a:p>
            <a:pPr marL="742950" lvl="1" indent="-285750">
              <a:buFont typeface="Arial" panose="020B0604020202020204" pitchFamily="34" charset="0"/>
              <a:buChar char="•"/>
            </a:pPr>
            <a:r>
              <a:rPr lang="en-US" sz="2400" dirty="0" smtClean="0">
                <a:solidFill>
                  <a:srgbClr val="FFFFFF"/>
                </a:solidFill>
              </a:rPr>
              <a:t>Japanese students perceive mobile phones as “destroying human communication”.</a:t>
            </a:r>
          </a:p>
          <a:p>
            <a:pPr marL="1200150" lvl="2" indent="-285750">
              <a:buFont typeface="Arial" panose="020B0604020202020204" pitchFamily="34" charset="0"/>
              <a:buChar char="•"/>
            </a:pPr>
            <a:r>
              <a:rPr lang="en-US" sz="2400" dirty="0" smtClean="0">
                <a:solidFill>
                  <a:srgbClr val="FFFFFF"/>
                </a:solidFill>
              </a:rPr>
              <a:t>These findings support the use of cell phones while Japanese students are with friends</a:t>
            </a:r>
          </a:p>
          <a:p>
            <a:pPr lvl="2"/>
            <a:endParaRPr lang="en-US" sz="2400" dirty="0" smtClean="0">
              <a:solidFill>
                <a:srgbClr val="FFFFFF"/>
              </a:solidFill>
            </a:endParaRPr>
          </a:p>
          <a:p>
            <a:pPr marL="285750" indent="-285750">
              <a:buFont typeface="Arial" panose="020B0604020202020204" pitchFamily="34" charset="0"/>
              <a:buChar char="•"/>
            </a:pPr>
            <a:r>
              <a:rPr lang="en-US" sz="2400" dirty="0" smtClean="0">
                <a:solidFill>
                  <a:srgbClr val="FFFFFF"/>
                </a:solidFill>
              </a:rPr>
              <a:t>Mobile phones became the source of stress, anxiety, and depression (</a:t>
            </a:r>
            <a:r>
              <a:rPr lang="en-US" sz="2000" dirty="0" smtClean="0">
                <a:solidFill>
                  <a:srgbClr val="FFFFFF"/>
                </a:solidFill>
              </a:rPr>
              <a:t>e.g. </a:t>
            </a:r>
            <a:r>
              <a:rPr lang="en-US" sz="2000" dirty="0" smtClean="0"/>
              <a:t>Sense </a:t>
            </a:r>
            <a:r>
              <a:rPr lang="en-US" sz="2000" dirty="0"/>
              <a:t>of urgency to reply by peer </a:t>
            </a:r>
            <a:r>
              <a:rPr lang="en-US" sz="2000" dirty="0" smtClean="0"/>
              <a:t>pressure</a:t>
            </a:r>
            <a:r>
              <a:rPr lang="en-US" sz="2400" dirty="0" smtClean="0"/>
              <a:t>)</a:t>
            </a:r>
            <a:endParaRPr lang="en-US" sz="2400" dirty="0"/>
          </a:p>
          <a:p>
            <a:pPr marL="285750" indent="-285750">
              <a:buFont typeface="Arial" panose="020B0604020202020204" pitchFamily="34" charset="0"/>
              <a:buChar char="•"/>
            </a:pPr>
            <a:endParaRPr lang="en-US" sz="2400" dirty="0" smtClean="0">
              <a:solidFill>
                <a:srgbClr val="FFFFFF"/>
              </a:solidFill>
            </a:endParaRPr>
          </a:p>
          <a:p>
            <a:pPr marL="285750" indent="-285750">
              <a:buFont typeface="Arial" panose="020B0604020202020204" pitchFamily="34" charset="0"/>
              <a:buChar char="•"/>
            </a:pPr>
            <a:r>
              <a:rPr lang="en-US" sz="2400" dirty="0" smtClean="0">
                <a:solidFill>
                  <a:srgbClr val="FFFFFF"/>
                </a:solidFill>
              </a:rPr>
              <a:t>Mobile phones can also be used in a way to relax </a:t>
            </a:r>
            <a:r>
              <a:rPr lang="en-US" sz="2400" dirty="0">
                <a:solidFill>
                  <a:srgbClr val="FFFFFF"/>
                </a:solidFill>
              </a:rPr>
              <a:t>(</a:t>
            </a:r>
            <a:r>
              <a:rPr lang="en-US" sz="2000" dirty="0">
                <a:solidFill>
                  <a:srgbClr val="FFFFFF"/>
                </a:solidFill>
              </a:rPr>
              <a:t>e.g. listening </a:t>
            </a:r>
            <a:r>
              <a:rPr lang="en-US" sz="2000" dirty="0" smtClean="0">
                <a:solidFill>
                  <a:srgbClr val="FFFFFF"/>
                </a:solidFill>
              </a:rPr>
              <a:t>to music, games, watching videos</a:t>
            </a:r>
            <a:r>
              <a:rPr lang="en-US" sz="2400" dirty="0" smtClean="0">
                <a:solidFill>
                  <a:srgbClr val="FFFFFF"/>
                </a:solidFill>
              </a:rPr>
              <a:t>)</a:t>
            </a:r>
          </a:p>
          <a:p>
            <a:pPr marL="742950" lvl="1" indent="-285750">
              <a:buFont typeface="Arial" panose="020B0604020202020204" pitchFamily="34" charset="0"/>
              <a:buChar char="•"/>
            </a:pPr>
            <a:endParaRPr lang="en-US" sz="2400" dirty="0" smtClean="0"/>
          </a:p>
        </p:txBody>
      </p:sp>
      <p:sp>
        <p:nvSpPr>
          <p:cNvPr id="4" name="Rectangle 3"/>
          <p:cNvSpPr/>
          <p:nvPr/>
        </p:nvSpPr>
        <p:spPr>
          <a:xfrm>
            <a:off x="0" y="176796"/>
            <a:ext cx="12192000" cy="553998"/>
          </a:xfrm>
          <a:prstGeom prst="rect">
            <a:avLst/>
          </a:prstGeom>
          <a:noFill/>
        </p:spPr>
        <p:txBody>
          <a:bodyPr wrap="square" lIns="121920" tIns="60960" rIns="121920" bIns="60960">
            <a:spAutoFit/>
          </a:bodyPr>
          <a:lstStyle/>
          <a:p>
            <a:pPr algn="ctr"/>
            <a:r>
              <a:rPr lang="en-US" sz="2800" dirty="0">
                <a:ln w="0"/>
                <a:effectLst>
                  <a:outerShdw blurRad="38100" dist="19050" dir="2700000" algn="tl" rotWithShape="0">
                    <a:schemeClr val="dk1">
                      <a:alpha val="40000"/>
                    </a:schemeClr>
                  </a:outerShdw>
                </a:effectLst>
              </a:rPr>
              <a:t>Research Question 2 Summary</a:t>
            </a:r>
          </a:p>
        </p:txBody>
      </p:sp>
    </p:spTree>
    <p:extLst>
      <p:ext uri="{BB962C8B-B14F-4D97-AF65-F5344CB8AC3E}">
        <p14:creationId xmlns:p14="http://schemas.microsoft.com/office/powerpoint/2010/main" val="2566000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6796"/>
            <a:ext cx="12192000" cy="553998"/>
          </a:xfrm>
          <a:prstGeom prst="rect">
            <a:avLst/>
          </a:prstGeom>
          <a:noFill/>
        </p:spPr>
        <p:txBody>
          <a:bodyPr wrap="square" lIns="121920" tIns="60960" rIns="121920" bIns="60960">
            <a:spAutoFit/>
          </a:bodyPr>
          <a:lstStyle/>
          <a:p>
            <a:pPr algn="ctr"/>
            <a:r>
              <a:rPr lang="en-US" sz="2800" dirty="0">
                <a:ln w="0"/>
                <a:effectLst>
                  <a:outerShdw blurRad="38100" dist="19050" dir="2700000" algn="tl" rotWithShape="0">
                    <a:schemeClr val="dk1">
                      <a:alpha val="40000"/>
                    </a:schemeClr>
                  </a:outerShdw>
                </a:effectLst>
              </a:rPr>
              <a:t>Conclusion</a:t>
            </a:r>
          </a:p>
        </p:txBody>
      </p:sp>
      <p:sp>
        <p:nvSpPr>
          <p:cNvPr id="5" name="TextBox 4"/>
          <p:cNvSpPr txBox="1"/>
          <p:nvPr/>
        </p:nvSpPr>
        <p:spPr>
          <a:xfrm>
            <a:off x="419100" y="990601"/>
            <a:ext cx="1135380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Cell phones can have positive and negative effects on us</a:t>
            </a:r>
          </a:p>
          <a:p>
            <a:pPr marL="742950" lvl="1" indent="-285750">
              <a:buFont typeface="Arial" panose="020B0604020202020204" pitchFamily="34" charset="0"/>
              <a:buChar char="•"/>
            </a:pPr>
            <a:r>
              <a:rPr lang="en-US" sz="2400" dirty="0" smtClean="0"/>
              <a:t>Positive</a:t>
            </a:r>
          </a:p>
          <a:p>
            <a:pPr marL="1200150" lvl="2" indent="-285750">
              <a:buFont typeface="Arial" panose="020B0604020202020204" pitchFamily="34" charset="0"/>
              <a:buChar char="•"/>
            </a:pPr>
            <a:r>
              <a:rPr lang="en-US" sz="2400" dirty="0" smtClean="0"/>
              <a:t>Speed up communication</a:t>
            </a:r>
          </a:p>
          <a:p>
            <a:pPr marL="1200150" lvl="2" indent="-285750">
              <a:buFont typeface="Arial" panose="020B0604020202020204" pitchFamily="34" charset="0"/>
              <a:buChar char="•"/>
            </a:pPr>
            <a:r>
              <a:rPr lang="en-US" sz="2400" dirty="0" smtClean="0"/>
              <a:t>Remain in constant communication</a:t>
            </a:r>
          </a:p>
          <a:p>
            <a:pPr marL="742950" lvl="1" indent="-285750">
              <a:buFont typeface="Arial" panose="020B0604020202020204" pitchFamily="34" charset="0"/>
              <a:buChar char="•"/>
            </a:pPr>
            <a:r>
              <a:rPr lang="en-US" sz="2400" dirty="0" smtClean="0"/>
              <a:t>Negative</a:t>
            </a:r>
          </a:p>
          <a:p>
            <a:pPr marL="1200150" lvl="2" indent="-285750">
              <a:buFont typeface="Arial" panose="020B0604020202020204" pitchFamily="34" charset="0"/>
              <a:buChar char="•"/>
            </a:pPr>
            <a:r>
              <a:rPr lang="en-US" sz="2400" dirty="0" smtClean="0"/>
              <a:t>Destroying Human Communication</a:t>
            </a:r>
          </a:p>
          <a:p>
            <a:pPr marL="1200150" lvl="2" indent="-285750">
              <a:buFont typeface="Arial" panose="020B0604020202020204" pitchFamily="34" charset="0"/>
              <a:buChar char="•"/>
            </a:pPr>
            <a:r>
              <a:rPr lang="en-US" sz="2400" dirty="0" smtClean="0"/>
              <a:t>Causing Major Distractions</a:t>
            </a:r>
          </a:p>
          <a:p>
            <a:pPr marL="1200150" lvl="2"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Cell Phone Addiction can cause stress, anxiety, and depression</a:t>
            </a:r>
          </a:p>
          <a:p>
            <a:pPr marL="742950" lvl="1" indent="-285750">
              <a:buFont typeface="Arial" panose="020B0604020202020204" pitchFamily="34" charset="0"/>
              <a:buChar char="•"/>
            </a:pPr>
            <a:r>
              <a:rPr lang="en-US" sz="2400" dirty="0" smtClean="0"/>
              <a:t>Related to need to stay connected with the world</a:t>
            </a:r>
          </a:p>
          <a:p>
            <a:pPr marL="742950" lvl="1"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Responsible usage is necessary to counter Cell </a:t>
            </a:r>
            <a:r>
              <a:rPr lang="en-US" sz="2400" dirty="0"/>
              <a:t>Phone </a:t>
            </a:r>
            <a:r>
              <a:rPr lang="en-US" sz="2400" dirty="0" smtClean="0"/>
              <a:t>Addiction</a:t>
            </a:r>
          </a:p>
          <a:p>
            <a:pPr marL="285750" indent="-285750">
              <a:buFont typeface="Arial" panose="020B0604020202020204" pitchFamily="34" charset="0"/>
              <a:buChar char="•"/>
            </a:pPr>
            <a:r>
              <a:rPr lang="en-US" sz="2400" dirty="0" smtClean="0"/>
              <a:t>Any </a:t>
            </a:r>
            <a:r>
              <a:rPr lang="en-US" sz="2400" dirty="0"/>
              <a:t>tool can be both very useful and very dangerous</a:t>
            </a:r>
          </a:p>
          <a:p>
            <a:pPr marL="285750" indent="-28575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761243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1886" y="1210491"/>
            <a:ext cx="11268891"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Limitations of the Study</a:t>
            </a:r>
          </a:p>
          <a:p>
            <a:pPr marL="742950" lvl="1" indent="-285750">
              <a:buFont typeface="Arial" panose="020B0604020202020204" pitchFamily="34" charset="0"/>
              <a:buChar char="•"/>
            </a:pPr>
            <a:r>
              <a:rPr lang="en-US" sz="2400" dirty="0" smtClean="0"/>
              <a:t>Small survey groups</a:t>
            </a:r>
          </a:p>
          <a:p>
            <a:pPr marL="1200150" lvl="2" indent="-285750">
              <a:buFont typeface="Arial" panose="020B0604020202020204" pitchFamily="34" charset="0"/>
              <a:buChar char="•"/>
            </a:pPr>
            <a:r>
              <a:rPr lang="en-US" sz="2400" dirty="0" smtClean="0"/>
              <a:t>Only from certain groups and areas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Future Study</a:t>
            </a:r>
          </a:p>
          <a:p>
            <a:pPr marL="742950" lvl="1" indent="-285750">
              <a:buFont typeface="Arial" panose="020B0604020202020204" pitchFamily="34" charset="0"/>
              <a:buChar char="•"/>
            </a:pPr>
            <a:r>
              <a:rPr lang="en-US" sz="2400" dirty="0" smtClean="0"/>
              <a:t>Larger Sample</a:t>
            </a:r>
          </a:p>
          <a:p>
            <a:pPr marL="742950" lvl="1" indent="-285750">
              <a:buFont typeface="Arial" panose="020B0604020202020204" pitchFamily="34" charset="0"/>
              <a:buChar char="•"/>
            </a:pPr>
            <a:r>
              <a:rPr lang="en-US" sz="2400" dirty="0" smtClean="0"/>
              <a:t>Not only Universities, include Elementary, Middle, and High Schools</a:t>
            </a:r>
          </a:p>
          <a:p>
            <a:pPr marL="742950" lvl="1" indent="-285750">
              <a:buFont typeface="Arial" panose="020B0604020202020204" pitchFamily="34" charset="0"/>
              <a:buChar char="•"/>
            </a:pPr>
            <a:r>
              <a:rPr lang="en-US" sz="2400" dirty="0" smtClean="0"/>
              <a:t>Vary age range and gender range</a:t>
            </a:r>
          </a:p>
          <a:p>
            <a:pPr marL="742950" lvl="1" indent="-285750">
              <a:buFont typeface="Arial" panose="020B0604020202020204" pitchFamily="34" charset="0"/>
              <a:buChar char="•"/>
            </a:pPr>
            <a:r>
              <a:rPr lang="en-US" sz="2400" dirty="0" smtClean="0"/>
              <a:t>Different aspects of cell phone usage</a:t>
            </a:r>
            <a:endParaRPr lang="en-US" sz="2400" dirty="0"/>
          </a:p>
        </p:txBody>
      </p:sp>
      <p:sp>
        <p:nvSpPr>
          <p:cNvPr id="4" name="Rectangle 3"/>
          <p:cNvSpPr/>
          <p:nvPr/>
        </p:nvSpPr>
        <p:spPr>
          <a:xfrm>
            <a:off x="0" y="176796"/>
            <a:ext cx="12192000" cy="553998"/>
          </a:xfrm>
          <a:prstGeom prst="rect">
            <a:avLst/>
          </a:prstGeom>
          <a:noFill/>
        </p:spPr>
        <p:txBody>
          <a:bodyPr wrap="square" lIns="121920" tIns="60960" rIns="121920" bIns="60960">
            <a:spAutoFit/>
          </a:bodyPr>
          <a:lstStyle/>
          <a:p>
            <a:pPr algn="ctr"/>
            <a:r>
              <a:rPr lang="en-US" sz="2800" dirty="0">
                <a:ln w="0"/>
                <a:effectLst>
                  <a:outerShdw blurRad="38100" dist="19050" dir="2700000" algn="tl" rotWithShape="0">
                    <a:schemeClr val="dk1">
                      <a:alpha val="40000"/>
                    </a:schemeClr>
                  </a:outerShdw>
                </a:effectLst>
              </a:rPr>
              <a:t>Limitations of the Study &amp; Future Study</a:t>
            </a:r>
          </a:p>
        </p:txBody>
      </p:sp>
    </p:spTree>
    <p:extLst>
      <p:ext uri="{BB962C8B-B14F-4D97-AF65-F5344CB8AC3E}">
        <p14:creationId xmlns:p14="http://schemas.microsoft.com/office/powerpoint/2010/main" val="1812039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Bibliography (English)</a:t>
            </a:r>
            <a:endParaRPr lang="en-US" dirty="0"/>
          </a:p>
        </p:txBody>
      </p:sp>
      <p:sp>
        <p:nvSpPr>
          <p:cNvPr id="3" name="Text Placeholder 2"/>
          <p:cNvSpPr>
            <a:spLocks noGrp="1"/>
          </p:cNvSpPr>
          <p:nvPr>
            <p:ph type="body" idx="1"/>
          </p:nvPr>
        </p:nvSpPr>
        <p:spPr>
          <a:xfrm>
            <a:off x="415600" y="1536633"/>
            <a:ext cx="11360800" cy="5105023"/>
          </a:xfrm>
        </p:spPr>
        <p:txBody>
          <a:bodyPr>
            <a:normAutofit fontScale="85000" lnSpcReduction="20000"/>
          </a:bodyPr>
          <a:lstStyle/>
          <a:p>
            <a:pPr marL="914377" indent="-914377"/>
            <a:r>
              <a:rPr lang="en-US" sz="2133" dirty="0"/>
              <a:t>Amanda </a:t>
            </a:r>
            <a:r>
              <a:rPr lang="en-US" sz="2133" dirty="0" err="1"/>
              <a:t>Lenhart</a:t>
            </a:r>
            <a:r>
              <a:rPr lang="en-US" sz="2133" dirty="0"/>
              <a:t>. (2009, August 19). Teens and Mobile Phones Over the Past Five Years: Pew </a:t>
            </a:r>
            <a:r>
              <a:rPr lang="en-US" sz="2133" dirty="0" smtClean="0"/>
              <a:t>	Internet </a:t>
            </a:r>
            <a:r>
              <a:rPr lang="en-US" sz="2133" dirty="0"/>
              <a:t>Looks Back. Retrieved from </a:t>
            </a:r>
            <a:r>
              <a:rPr lang="en-US" sz="2133" dirty="0">
                <a:hlinkClick r:id="rId3"/>
              </a:rPr>
              <a:t>http://</a:t>
            </a:r>
            <a:r>
              <a:rPr lang="en-US" sz="2133" dirty="0" smtClean="0">
                <a:hlinkClick r:id="rId3"/>
              </a:rPr>
              <a:t>www.pewinternet.org/2009/08/19/teens-</a:t>
            </a:r>
            <a:r>
              <a:rPr lang="en-US" sz="2133" dirty="0" smtClean="0"/>
              <a:t>	and-mobile-phones-over-the-past-five-years-pew-internet-looks-back</a:t>
            </a:r>
            <a:r>
              <a:rPr lang="en-US" sz="2133" dirty="0"/>
              <a:t>/ </a:t>
            </a:r>
          </a:p>
          <a:p>
            <a:pPr marL="914377" indent="-914377"/>
            <a:r>
              <a:rPr lang="en-US" sz="2133" dirty="0" err="1"/>
              <a:t>Andreassen</a:t>
            </a:r>
            <a:r>
              <a:rPr lang="en-US" sz="2133" dirty="0"/>
              <a:t>, C. S. (2015). Online Social Network Site Addiction: A Comprehensive Review. Current </a:t>
            </a:r>
            <a:r>
              <a:rPr lang="en-US" sz="2133" dirty="0" smtClean="0"/>
              <a:t>	Addiction </a:t>
            </a:r>
            <a:r>
              <a:rPr lang="en-US" sz="2133" dirty="0"/>
              <a:t>Reports, 2(2), 175–184. https://doi.org/10.1007/s40429-015-0056-9 </a:t>
            </a:r>
          </a:p>
          <a:p>
            <a:pPr marL="914377" indent="-914377"/>
            <a:r>
              <a:rPr lang="en-US" sz="2133" dirty="0"/>
              <a:t>ASAM Definition of Addiction. (</a:t>
            </a:r>
            <a:r>
              <a:rPr lang="en-US" sz="2133" dirty="0" err="1"/>
              <a:t>n.d.</a:t>
            </a:r>
            <a:r>
              <a:rPr lang="en-US" sz="2133" dirty="0"/>
              <a:t>). Retrieved March 31, 2017, from </a:t>
            </a:r>
            <a:r>
              <a:rPr lang="en-US" sz="2133" dirty="0" smtClean="0"/>
              <a:t>	</a:t>
            </a:r>
            <a:r>
              <a:rPr lang="en-US" sz="2133" dirty="0" smtClean="0">
                <a:hlinkClick r:id="rId4"/>
              </a:rPr>
              <a:t>http</a:t>
            </a:r>
            <a:r>
              <a:rPr lang="en-US" sz="2133" dirty="0">
                <a:hlinkClick r:id="rId4"/>
              </a:rPr>
              <a:t>://</a:t>
            </a:r>
            <a:r>
              <a:rPr lang="en-US" sz="2133" dirty="0" smtClean="0">
                <a:hlinkClick r:id="rId4"/>
              </a:rPr>
              <a:t>www.asam.org/quality-practice/definition-of-addiction</a:t>
            </a:r>
            <a:endParaRPr lang="en-US" sz="2133" dirty="0" smtClean="0"/>
          </a:p>
          <a:p>
            <a:pPr marL="914377" indent="-914377"/>
            <a:r>
              <a:rPr lang="en-US" dirty="0" smtClean="0"/>
              <a:t>Cell </a:t>
            </a:r>
            <a:r>
              <a:rPr lang="en-US" dirty="0"/>
              <a:t>phone Timeline. (</a:t>
            </a:r>
            <a:r>
              <a:rPr lang="en-US" dirty="0" err="1"/>
              <a:t>n.d.</a:t>
            </a:r>
            <a:r>
              <a:rPr lang="en-US" dirty="0"/>
              <a:t>). Retrieved April 12, 2017, from </a:t>
            </a:r>
            <a:r>
              <a:rPr lang="en-US" dirty="0" smtClean="0"/>
              <a:t>	</a:t>
            </a:r>
            <a:r>
              <a:rPr lang="en-US" dirty="0" smtClean="0">
                <a:hlinkClick r:id="rId5"/>
              </a:rPr>
              <a:t>http</a:t>
            </a:r>
            <a:r>
              <a:rPr lang="en-US" dirty="0">
                <a:hlinkClick r:id="rId5"/>
              </a:rPr>
              <a:t>://www.softschools.com/timelines/cell_phone_timeline/28</a:t>
            </a:r>
            <a:r>
              <a:rPr lang="en-US" dirty="0" smtClean="0">
                <a:hlinkClick r:id="rId5"/>
              </a:rPr>
              <a:t>/</a:t>
            </a:r>
            <a:r>
              <a:rPr lang="en-US" dirty="0" smtClean="0"/>
              <a:t> </a:t>
            </a:r>
            <a:endParaRPr lang="en-US" dirty="0"/>
          </a:p>
          <a:p>
            <a:pPr marL="914377" indent="-914377"/>
            <a:r>
              <a:rPr lang="en-US" sz="2133" dirty="0"/>
              <a:t>De-Sola Gutiérrez, J., Rodríguez de Fonseca, F., &amp; Rubio, G. (2016). Cell-Phone Addiction: A </a:t>
            </a:r>
            <a:r>
              <a:rPr lang="en-US" sz="2133" dirty="0" smtClean="0"/>
              <a:t>	Review</a:t>
            </a:r>
            <a:r>
              <a:rPr lang="en-US" sz="2133" dirty="0"/>
              <a:t>. Frontiers in Psychiatry, 7. https://doi.org/10.3389/fpsyt.2016.00175 </a:t>
            </a:r>
          </a:p>
          <a:p>
            <a:pPr marL="914377" indent="-914377"/>
            <a:r>
              <a:rPr lang="en-US" sz="2133" dirty="0"/>
              <a:t>Duggan, M. (2013, September 19). Cell Phone Activities 2013. Retrieved from </a:t>
            </a:r>
            <a:r>
              <a:rPr lang="en-US" sz="2133" dirty="0" smtClean="0"/>
              <a:t>	http</a:t>
            </a:r>
            <a:r>
              <a:rPr lang="en-US" sz="2133" dirty="0"/>
              <a:t>://www.pewinternet.org/2013/09/19/cell-phone-activities-2013/</a:t>
            </a:r>
          </a:p>
          <a:p>
            <a:pPr marL="914377" indent="-914377"/>
            <a:r>
              <a:rPr lang="en-US" sz="2133" dirty="0"/>
              <a:t>Hanson, L. (2014, Nov 11). Breaking cell phone addiction. University Wire Retrieved from </a:t>
            </a:r>
            <a:r>
              <a:rPr lang="en-US" sz="2133" dirty="0" smtClean="0"/>
              <a:t>	</a:t>
            </a:r>
            <a:r>
              <a:rPr lang="en-US" sz="2133" dirty="0" smtClean="0">
                <a:hlinkClick r:id="rId6"/>
              </a:rPr>
              <a:t>http</a:t>
            </a:r>
            <a:r>
              <a:rPr lang="en-US" sz="2133" dirty="0">
                <a:hlinkClick r:id="rId6"/>
              </a:rPr>
              <a:t>://search.proquest.com/docview/1622451968?accountid=10355</a:t>
            </a:r>
            <a:endParaRPr lang="en-US" sz="2133" dirty="0"/>
          </a:p>
          <a:p>
            <a:pPr marL="914377" indent="-914377"/>
            <a:r>
              <a:rPr lang="en-US" sz="2133" dirty="0"/>
              <a:t>Ikeda, K. , &amp; Nakamura, K. (2014). Association between mobile phone use and depressed mood </a:t>
            </a:r>
            <a:r>
              <a:rPr lang="en-US" sz="2133" dirty="0" smtClean="0"/>
              <a:t>	in </a:t>
            </a:r>
            <a:r>
              <a:rPr lang="en-US" sz="2133" dirty="0" err="1"/>
              <a:t>japanese</a:t>
            </a:r>
            <a:r>
              <a:rPr lang="en-US" sz="2133" dirty="0"/>
              <a:t> adolescents: A cross-sectional study. Environmental Health and Preventive </a:t>
            </a:r>
            <a:r>
              <a:rPr lang="en-US" sz="2133" dirty="0" smtClean="0"/>
              <a:t>	Medicine</a:t>
            </a:r>
            <a:r>
              <a:rPr lang="en-US" sz="2133" dirty="0"/>
              <a:t>, 19(3), 187-193</a:t>
            </a:r>
            <a:r>
              <a:rPr lang="en-US" sz="2133" dirty="0" smtClean="0"/>
              <a:t>.</a:t>
            </a:r>
            <a:endParaRPr lang="en-US" sz="2133" dirty="0"/>
          </a:p>
        </p:txBody>
      </p:sp>
    </p:spTree>
    <p:extLst>
      <p:ext uri="{BB962C8B-B14F-4D97-AF65-F5344CB8AC3E}">
        <p14:creationId xmlns:p14="http://schemas.microsoft.com/office/powerpoint/2010/main" val="1041272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Bibliography (English)</a:t>
            </a:r>
            <a:endParaRPr lang="en-US" dirty="0"/>
          </a:p>
        </p:txBody>
      </p:sp>
      <p:sp>
        <p:nvSpPr>
          <p:cNvPr id="3" name="Text Placeholder 2"/>
          <p:cNvSpPr>
            <a:spLocks noGrp="1"/>
          </p:cNvSpPr>
          <p:nvPr>
            <p:ph type="body" idx="1"/>
          </p:nvPr>
        </p:nvSpPr>
        <p:spPr/>
        <p:txBody>
          <a:bodyPr>
            <a:normAutofit/>
          </a:bodyPr>
          <a:lstStyle/>
          <a:p>
            <a:pPr marL="914377" indent="-914377">
              <a:buClr>
                <a:srgbClr val="595959"/>
              </a:buClr>
            </a:pPr>
            <a:r>
              <a:rPr lang="en-US" sz="1600" dirty="0" err="1"/>
              <a:t>Khezhie</a:t>
            </a:r>
            <a:r>
              <a:rPr lang="en-US" sz="1600" dirty="0"/>
              <a:t>, P., &amp; Srivastava, A. (2016). Mobile Phone Addiction among College Students. Int. J. of Multidisciplinary </a:t>
            </a:r>
            <a:r>
              <a:rPr lang="en-US" sz="1600" dirty="0" smtClean="0"/>
              <a:t>	and </a:t>
            </a:r>
            <a:r>
              <a:rPr lang="en-US" sz="1600" dirty="0"/>
              <a:t>Current research, 4.</a:t>
            </a:r>
          </a:p>
          <a:p>
            <a:pPr marL="914377" indent="-914377">
              <a:buClr>
                <a:srgbClr val="595959"/>
              </a:buClr>
            </a:pPr>
            <a:r>
              <a:rPr lang="en-US" sz="1600" dirty="0"/>
              <a:t>Roberts, J. , </a:t>
            </a:r>
            <a:r>
              <a:rPr lang="en-US" sz="1600" dirty="0" err="1"/>
              <a:t>Pullig</a:t>
            </a:r>
            <a:r>
              <a:rPr lang="en-US" sz="1600" dirty="0"/>
              <a:t>, C. , &amp; </a:t>
            </a:r>
            <a:r>
              <a:rPr lang="en-US" sz="1600" dirty="0" err="1"/>
              <a:t>Manolis</a:t>
            </a:r>
            <a:r>
              <a:rPr lang="en-US" sz="1600" dirty="0"/>
              <a:t>, C. (2015). I need my smartphone: A hierarchical model of personality and </a:t>
            </a:r>
            <a:r>
              <a:rPr lang="en-US" sz="1600" dirty="0" smtClean="0"/>
              <a:t>cell-	phone </a:t>
            </a:r>
            <a:r>
              <a:rPr lang="en-US" sz="1600" dirty="0"/>
              <a:t>addiction. Personality and Individual Differences, 79, 13-19.</a:t>
            </a:r>
          </a:p>
          <a:p>
            <a:pPr marL="914377" indent="-914377">
              <a:buClr>
                <a:srgbClr val="595959"/>
              </a:buClr>
            </a:pPr>
            <a:r>
              <a:rPr lang="en-US" sz="1600" dirty="0"/>
              <a:t>Roberts, J. , Yaya, L. , &amp; </a:t>
            </a:r>
            <a:r>
              <a:rPr lang="en-US" sz="1600" dirty="0" err="1"/>
              <a:t>Manolis</a:t>
            </a:r>
            <a:r>
              <a:rPr lang="en-US" sz="1600" dirty="0"/>
              <a:t>, C. (2014). The invisible addiction: Cell-phone activities and addiction among </a:t>
            </a:r>
            <a:r>
              <a:rPr lang="en-US" sz="1600" dirty="0" smtClean="0"/>
              <a:t>	male </a:t>
            </a:r>
            <a:r>
              <a:rPr lang="en-US" sz="1600" dirty="0"/>
              <a:t>and female college students. , 3(4), 254.</a:t>
            </a:r>
          </a:p>
          <a:p>
            <a:pPr marL="914377" indent="-914377">
              <a:buClr>
                <a:srgbClr val="595959"/>
              </a:buClr>
            </a:pPr>
            <a:r>
              <a:rPr lang="en-US" sz="1600" dirty="0" err="1"/>
              <a:t>Samaha</a:t>
            </a:r>
            <a:r>
              <a:rPr lang="en-US" sz="1600" dirty="0"/>
              <a:t>, M., &amp; </a:t>
            </a:r>
            <a:r>
              <a:rPr lang="en-US" sz="1600" dirty="0" err="1"/>
              <a:t>Hawi</a:t>
            </a:r>
            <a:r>
              <a:rPr lang="en-US" sz="1600" dirty="0"/>
              <a:t>, N. S. (2016). Relationships among smartphone addiction, stress, academic performance, </a:t>
            </a:r>
            <a:r>
              <a:rPr lang="en-US" sz="1600" dirty="0" smtClean="0"/>
              <a:t>	and </a:t>
            </a:r>
            <a:r>
              <a:rPr lang="en-US" sz="1600" dirty="0"/>
              <a:t>satisfaction with life. Computers in Human Behavior, 57, 321–325.</a:t>
            </a:r>
          </a:p>
          <a:p>
            <a:pPr marL="914377" indent="-914377">
              <a:buClr>
                <a:srgbClr val="595959"/>
              </a:buClr>
            </a:pPr>
            <a:r>
              <a:rPr lang="en-US" sz="1600" dirty="0" err="1"/>
              <a:t>Sapacz</a:t>
            </a:r>
            <a:r>
              <a:rPr lang="en-US" sz="1600" dirty="0"/>
              <a:t>, M., </a:t>
            </a:r>
            <a:r>
              <a:rPr lang="en-US" sz="1600" dirty="0" err="1"/>
              <a:t>Rockman</a:t>
            </a:r>
            <a:r>
              <a:rPr lang="en-US" sz="1600" dirty="0"/>
              <a:t>, G., &amp; Clark, J. (2016). Are we addicted to our cell phones?. Computers In Human Behavior, </a:t>
            </a:r>
            <a:r>
              <a:rPr lang="en-US" sz="1600" dirty="0" smtClean="0"/>
              <a:t>	57153-159</a:t>
            </a:r>
            <a:r>
              <a:rPr lang="en-US" sz="1600" dirty="0"/>
              <a:t>. doi:10.1016/j.chb.2015.12.004</a:t>
            </a:r>
          </a:p>
          <a:p>
            <a:pPr marL="914377" indent="-914377">
              <a:buClr>
                <a:srgbClr val="595959"/>
              </a:buClr>
            </a:pPr>
            <a:r>
              <a:rPr lang="en-US" sz="1600" dirty="0"/>
              <a:t>Smith, A. (2015, April 1). U.S. Smartphone Use in 2015. Retrieved from </a:t>
            </a:r>
            <a:r>
              <a:rPr lang="en-US" sz="1600" dirty="0" smtClean="0"/>
              <a:t>	</a:t>
            </a:r>
            <a:r>
              <a:rPr lang="en-US" sz="1600" dirty="0" smtClean="0">
                <a:hlinkClick r:id="rId2"/>
              </a:rPr>
              <a:t>http</a:t>
            </a:r>
            <a:r>
              <a:rPr lang="en-US" sz="1600" dirty="0">
                <a:hlinkClick r:id="rId2"/>
              </a:rPr>
              <a:t>://www.pewinternet.org/2015/04/01/us-smartphone-use-in-2015/</a:t>
            </a:r>
            <a:r>
              <a:rPr lang="en-US" sz="1600" dirty="0"/>
              <a:t>  </a:t>
            </a:r>
          </a:p>
          <a:p>
            <a:pPr marL="914377" indent="-914377">
              <a:buClr>
                <a:srgbClr val="595959"/>
              </a:buClr>
            </a:pPr>
            <a:r>
              <a:rPr lang="en-US" sz="1600" dirty="0"/>
              <a:t>Thacker, M. , Thacker, M. , &amp; Wilson, W. (2015). Telephony choices and the evolution of cell phones. , 48(1), 1.</a:t>
            </a:r>
          </a:p>
        </p:txBody>
      </p:sp>
    </p:spTree>
    <p:extLst>
      <p:ext uri="{BB962C8B-B14F-4D97-AF65-F5344CB8AC3E}">
        <p14:creationId xmlns:p14="http://schemas.microsoft.com/office/powerpoint/2010/main" val="297179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Bibliography </a:t>
            </a:r>
            <a:r>
              <a:rPr lang="en-US" altLang="zh-CN" dirty="0" smtClean="0"/>
              <a:t>(Japanese)</a:t>
            </a:r>
            <a:endParaRPr lang="en-US" dirty="0"/>
          </a:p>
        </p:txBody>
      </p:sp>
      <p:sp>
        <p:nvSpPr>
          <p:cNvPr id="3" name="Text Placeholder 2"/>
          <p:cNvSpPr>
            <a:spLocks noGrp="1"/>
          </p:cNvSpPr>
          <p:nvPr>
            <p:ph type="body" idx="1"/>
          </p:nvPr>
        </p:nvSpPr>
        <p:spPr>
          <a:xfrm>
            <a:off x="415600" y="1536633"/>
            <a:ext cx="11360800" cy="5055086"/>
          </a:xfrm>
        </p:spPr>
        <p:txBody>
          <a:bodyPr>
            <a:normAutofit fontScale="92500"/>
          </a:bodyPr>
          <a:lstStyle/>
          <a:p>
            <a:r>
              <a:rPr lang="ja-JP" altLang="en-US" sz="2133" dirty="0"/>
              <a:t>利郎鶴田</a:t>
            </a:r>
            <a:r>
              <a:rPr lang="en-US" altLang="ja-JP" sz="2133" dirty="0"/>
              <a:t>. (2012). R-</a:t>
            </a:r>
            <a:r>
              <a:rPr lang="en-US" altLang="ja-JP" sz="2133" dirty="0" err="1"/>
              <a:t>Pdca</a:t>
            </a:r>
            <a:r>
              <a:rPr lang="ja-JP" altLang="en-US" sz="2133" dirty="0"/>
              <a:t>サイクルの活動を用いたネット依存に関する授業実践</a:t>
            </a:r>
            <a:r>
              <a:rPr lang="en-US" altLang="ja-JP" sz="2133" dirty="0"/>
              <a:t>: </a:t>
            </a:r>
            <a:r>
              <a:rPr lang="ja-JP" altLang="en-US" sz="2133" dirty="0"/>
              <a:t>依存防止プログ</a:t>
            </a:r>
            <a:r>
              <a:rPr lang="ja-JP" altLang="en-US" sz="2133" dirty="0" smtClean="0"/>
              <a:t>ラ</a:t>
            </a:r>
            <a:r>
              <a:rPr lang="en-US" altLang="ja-JP" sz="2133" dirty="0" smtClean="0"/>
              <a:t>	</a:t>
            </a:r>
            <a:r>
              <a:rPr lang="ja-JP" altLang="en-US" sz="2133" dirty="0" smtClean="0"/>
              <a:t>ム</a:t>
            </a:r>
            <a:r>
              <a:rPr lang="ja-JP" altLang="en-US" sz="2133" dirty="0"/>
              <a:t>の成果を援用した</a:t>
            </a:r>
            <a:r>
              <a:rPr lang="en-US" altLang="ja-JP" sz="2133" dirty="0"/>
              <a:t>8</a:t>
            </a:r>
            <a:r>
              <a:rPr lang="ja-JP" altLang="en-US" sz="2133" dirty="0"/>
              <a:t>時</a:t>
            </a:r>
            <a:r>
              <a:rPr lang="en-US" altLang="ja-JP" sz="2133" dirty="0"/>
              <a:t>	</a:t>
            </a:r>
            <a:r>
              <a:rPr lang="ja-JP" altLang="en-US" sz="2133" dirty="0"/>
              <a:t>間の授業実践の試み</a:t>
            </a:r>
            <a:r>
              <a:rPr lang="en-US" altLang="ja-JP" sz="2133" dirty="0"/>
              <a:t>. </a:t>
            </a:r>
            <a:r>
              <a:rPr lang="ja-JP" altLang="en-US" sz="2133" dirty="0"/>
              <a:t>日本教育工学会論文誌</a:t>
            </a:r>
            <a:r>
              <a:rPr lang="en-US" altLang="ja-JP" sz="2133" dirty="0"/>
              <a:t>, </a:t>
            </a:r>
            <a:r>
              <a:rPr lang="en-US" altLang="ja-JP" sz="2133" i="1" dirty="0"/>
              <a:t>35</a:t>
            </a:r>
            <a:r>
              <a:rPr lang="en-US" altLang="ja-JP" sz="2133" dirty="0"/>
              <a:t>(4), 411–422. </a:t>
            </a:r>
            <a:r>
              <a:rPr lang="en-US" altLang="ja-JP" sz="2133" dirty="0" smtClean="0"/>
              <a:t>	</a:t>
            </a:r>
            <a:r>
              <a:rPr lang="en-US" altLang="ja-JP" sz="2133" dirty="0" smtClean="0">
                <a:hlinkClick r:id="rId2"/>
              </a:rPr>
              <a:t>https</a:t>
            </a:r>
            <a:r>
              <a:rPr lang="en-US" altLang="ja-JP" sz="2133" dirty="0">
                <a:hlinkClick r:id="rId2"/>
              </a:rPr>
              <a:t>://doi.org/10.15077/jjet.KJ00007978031</a:t>
            </a:r>
            <a:endParaRPr lang="en-US" altLang="ja-JP" sz="2133" dirty="0"/>
          </a:p>
          <a:p>
            <a:r>
              <a:rPr lang="ja-JP" altLang="en-US" sz="2133" dirty="0"/>
              <a:t>雅裕戸田</a:t>
            </a:r>
            <a:r>
              <a:rPr lang="en-US" altLang="ja-JP" sz="2133" dirty="0"/>
              <a:t>, </a:t>
            </a:r>
            <a:r>
              <a:rPr lang="ja-JP" altLang="en-US" sz="2133" dirty="0"/>
              <a:t>和之門田</a:t>
            </a:r>
            <a:r>
              <a:rPr lang="en-US" altLang="ja-JP" sz="2133" dirty="0"/>
              <a:t>, </a:t>
            </a:r>
            <a:r>
              <a:rPr lang="ja-JP" altLang="en-US" sz="2133" dirty="0"/>
              <a:t>和毅久保</a:t>
            </a:r>
            <a:r>
              <a:rPr lang="en-US" altLang="ja-JP" sz="2133" dirty="0"/>
              <a:t>, &amp; </a:t>
            </a:r>
            <a:r>
              <a:rPr lang="ja-JP" altLang="en-US" sz="2133" dirty="0"/>
              <a:t>兼曩森本</a:t>
            </a:r>
            <a:r>
              <a:rPr lang="en-US" altLang="ja-JP" sz="2133" dirty="0"/>
              <a:t>. (2004). </a:t>
            </a:r>
            <a:r>
              <a:rPr lang="ja-JP" altLang="en-US" sz="2133" dirty="0"/>
              <a:t>女子大学生を対象とした携帯電話依存傾向</a:t>
            </a:r>
            <a:r>
              <a:rPr lang="ja-JP" altLang="en-US" sz="2133" dirty="0" smtClean="0"/>
              <a:t>に</a:t>
            </a:r>
            <a:r>
              <a:rPr lang="en-US" altLang="ja-JP" sz="2133" dirty="0" smtClean="0"/>
              <a:t>	</a:t>
            </a:r>
            <a:r>
              <a:rPr lang="ja-JP" altLang="en-US" sz="2133" dirty="0" smtClean="0"/>
              <a:t>関</a:t>
            </a:r>
            <a:r>
              <a:rPr lang="ja-JP" altLang="en-US" sz="2133" dirty="0"/>
              <a:t>する調査</a:t>
            </a:r>
            <a:r>
              <a:rPr lang="en-US" altLang="ja-JP" sz="2133" dirty="0"/>
              <a:t>. </a:t>
            </a:r>
            <a:r>
              <a:rPr lang="ja-JP" altLang="en-US" sz="2133" dirty="0"/>
              <a:t>日本衛生学雑</a:t>
            </a:r>
            <a:r>
              <a:rPr lang="en-US" altLang="ja-JP" sz="2133" dirty="0"/>
              <a:t>	</a:t>
            </a:r>
            <a:r>
              <a:rPr lang="ja-JP" altLang="en-US" sz="2133" dirty="0"/>
              <a:t>誌</a:t>
            </a:r>
            <a:r>
              <a:rPr lang="en-US" altLang="ja-JP" sz="2133" dirty="0"/>
              <a:t>, 59(4), 383–386. </a:t>
            </a:r>
            <a:r>
              <a:rPr lang="en-US" altLang="ja-JP" sz="2133" dirty="0" smtClean="0"/>
              <a:t>	</a:t>
            </a:r>
            <a:r>
              <a:rPr lang="en-US" altLang="ja-JP" sz="2133" dirty="0" smtClean="0">
                <a:hlinkClick r:id="rId3"/>
              </a:rPr>
              <a:t>https</a:t>
            </a:r>
            <a:r>
              <a:rPr lang="en-US" altLang="ja-JP" sz="2133" dirty="0">
                <a:hlinkClick r:id="rId3"/>
              </a:rPr>
              <a:t>://doi.org/10.1265/jjh.59.383</a:t>
            </a:r>
            <a:endParaRPr lang="en-US" altLang="ja-JP" sz="2133" dirty="0"/>
          </a:p>
          <a:p>
            <a:r>
              <a:rPr lang="ja-JP" altLang="en-US" sz="2133" dirty="0"/>
              <a:t>雅人西脇</a:t>
            </a:r>
            <a:r>
              <a:rPr lang="en-US" sz="2133" dirty="0"/>
              <a:t>, </a:t>
            </a:r>
            <a:r>
              <a:rPr lang="ja-JP" altLang="en-US" sz="2133" dirty="0"/>
              <a:t>敦詞木内</a:t>
            </a:r>
            <a:r>
              <a:rPr lang="en-US" sz="2133" dirty="0"/>
              <a:t>, &amp; </a:t>
            </a:r>
            <a:r>
              <a:rPr lang="ja-JP" altLang="en-US" sz="2133" dirty="0"/>
              <a:t>友浩中村</a:t>
            </a:r>
            <a:r>
              <a:rPr lang="en-US" sz="2133" dirty="0"/>
              <a:t>. (2014). </a:t>
            </a:r>
            <a:r>
              <a:rPr lang="ja-JP" altLang="en-US" sz="2133" dirty="0"/>
              <a:t>インターネット依存と歩数の関係 </a:t>
            </a:r>
            <a:r>
              <a:rPr lang="en-US" sz="2133" dirty="0"/>
              <a:t>−</a:t>
            </a:r>
            <a:r>
              <a:rPr lang="ja-JP" altLang="en-US" sz="2133" dirty="0"/>
              <a:t>男子大学</a:t>
            </a:r>
            <a:r>
              <a:rPr lang="en-US" sz="2133" dirty="0"/>
              <a:t>1</a:t>
            </a:r>
            <a:r>
              <a:rPr lang="ja-JP" altLang="en-US" sz="2133" dirty="0"/>
              <a:t>年生を対</a:t>
            </a:r>
            <a:r>
              <a:rPr lang="ja-JP" altLang="en-US" sz="2133" dirty="0" smtClean="0"/>
              <a:t>象</a:t>
            </a:r>
            <a:r>
              <a:rPr lang="en-US" altLang="ja-JP" sz="2133" dirty="0" smtClean="0"/>
              <a:t>	</a:t>
            </a:r>
            <a:r>
              <a:rPr lang="ja-JP" altLang="en-US" sz="2133" dirty="0" smtClean="0"/>
              <a:t>と</a:t>
            </a:r>
            <a:r>
              <a:rPr lang="ja-JP" altLang="en-US" sz="2133" dirty="0"/>
              <a:t>した横断研究</a:t>
            </a:r>
            <a:r>
              <a:rPr lang="en-US" sz="2133" dirty="0"/>
              <a:t>−. </a:t>
            </a:r>
            <a:r>
              <a:rPr lang="ja-JP" altLang="en-US" sz="2133" dirty="0"/>
              <a:t>体力科</a:t>
            </a:r>
            <a:r>
              <a:rPr lang="en-US" altLang="ja-JP" sz="2133" dirty="0"/>
              <a:t>	</a:t>
            </a:r>
            <a:r>
              <a:rPr lang="ja-JP" altLang="en-US" sz="2133" dirty="0"/>
              <a:t>学</a:t>
            </a:r>
            <a:r>
              <a:rPr lang="en-US" sz="2133" dirty="0"/>
              <a:t>, </a:t>
            </a:r>
            <a:r>
              <a:rPr lang="en-US" sz="2133" i="1" dirty="0"/>
              <a:t>63</a:t>
            </a:r>
            <a:r>
              <a:rPr lang="en-US" sz="2133" dirty="0"/>
              <a:t>(5), 445–453. </a:t>
            </a:r>
            <a:r>
              <a:rPr lang="en-US" sz="2133" dirty="0" smtClean="0"/>
              <a:t>	</a:t>
            </a:r>
            <a:r>
              <a:rPr lang="en-US" sz="2133" dirty="0" smtClean="0">
                <a:hlinkClick r:id="rId4"/>
              </a:rPr>
              <a:t>https</a:t>
            </a:r>
            <a:r>
              <a:rPr lang="en-US" sz="2133" dirty="0">
                <a:hlinkClick r:id="rId4"/>
              </a:rPr>
              <a:t>://doi.org/10.7600/jspfsm.63.445</a:t>
            </a:r>
            <a:r>
              <a:rPr lang="en-US" sz="2133" dirty="0"/>
              <a:t> </a:t>
            </a:r>
          </a:p>
          <a:p>
            <a:r>
              <a:rPr lang="ja-JP" altLang="en-US" sz="2133" dirty="0"/>
              <a:t>長谷川真之介</a:t>
            </a:r>
            <a:r>
              <a:rPr lang="en-US" altLang="ja-JP" sz="2133" dirty="0"/>
              <a:t>. (2010). </a:t>
            </a:r>
            <a:r>
              <a:rPr lang="ja-JP" altLang="en-US" sz="2133" dirty="0"/>
              <a:t>若者の携帯電話への依存と心理状態の関連</a:t>
            </a:r>
            <a:r>
              <a:rPr lang="en-US" altLang="ja-JP" sz="2133" dirty="0"/>
              <a:t>. </a:t>
            </a:r>
            <a:r>
              <a:rPr lang="ja-JP" altLang="en-US" sz="2133" dirty="0"/>
              <a:t>大正大学教育人間専攻 犬</a:t>
            </a:r>
            <a:r>
              <a:rPr lang="ja-JP" altLang="en-US" sz="2133" dirty="0" smtClean="0"/>
              <a:t>塚</a:t>
            </a:r>
            <a:r>
              <a:rPr lang="en-US" altLang="ja-JP" sz="2133" dirty="0" smtClean="0"/>
              <a:t>	</a:t>
            </a:r>
            <a:r>
              <a:rPr lang="ja-JP" altLang="en-US" sz="2133" dirty="0" smtClean="0"/>
              <a:t>ゼ</a:t>
            </a:r>
            <a:r>
              <a:rPr lang="ja-JP" altLang="en-US" sz="2133" dirty="0"/>
              <a:t>ミ 卒業研究要旨</a:t>
            </a:r>
            <a:r>
              <a:rPr lang="en-US" altLang="ja-JP" sz="2133" dirty="0"/>
              <a:t>.</a:t>
            </a:r>
          </a:p>
          <a:p>
            <a:r>
              <a:rPr lang="ja-JP" altLang="en-US" sz="2133" dirty="0"/>
              <a:t>万宝子広瀬</a:t>
            </a:r>
            <a:r>
              <a:rPr lang="en-US" altLang="ja-JP" sz="2133" dirty="0"/>
              <a:t>, </a:t>
            </a:r>
            <a:r>
              <a:rPr lang="ja-JP" altLang="en-US" sz="2133" dirty="0"/>
              <a:t>良一井奈波</a:t>
            </a:r>
            <a:r>
              <a:rPr lang="en-US" altLang="ja-JP" sz="2133" dirty="0"/>
              <a:t>, </a:t>
            </a:r>
            <a:r>
              <a:rPr lang="ja-JP" altLang="en-US" sz="2133" dirty="0"/>
              <a:t>淳一黒川</a:t>
            </a:r>
            <a:r>
              <a:rPr lang="en-US" altLang="ja-JP" sz="2133" dirty="0"/>
              <a:t>, &amp; </a:t>
            </a:r>
            <a:r>
              <a:rPr lang="ja-JP" altLang="en-US" sz="2133" dirty="0"/>
              <a:t>眞人井上</a:t>
            </a:r>
            <a:r>
              <a:rPr lang="en-US" altLang="ja-JP" sz="2133" dirty="0"/>
              <a:t>. (2011). </a:t>
            </a:r>
            <a:r>
              <a:rPr lang="ja-JP" altLang="en-US" sz="2133" dirty="0"/>
              <a:t>日韓女子大生における携帯電話依存傾</a:t>
            </a:r>
            <a:r>
              <a:rPr lang="ja-JP" altLang="en-US" sz="2133" dirty="0" smtClean="0"/>
              <a:t>向</a:t>
            </a:r>
            <a:r>
              <a:rPr lang="en-US" altLang="ja-JP" sz="2133" dirty="0" smtClean="0"/>
              <a:t>	</a:t>
            </a:r>
            <a:r>
              <a:rPr lang="ja-JP" altLang="en-US" sz="2133" dirty="0" smtClean="0"/>
              <a:t>と</a:t>
            </a:r>
            <a:r>
              <a:rPr lang="ja-JP" altLang="en-US" sz="2133" dirty="0"/>
              <a:t>心理的ストレスとの関係</a:t>
            </a:r>
            <a:r>
              <a:rPr lang="en-US" altLang="ja-JP" sz="2133" dirty="0"/>
              <a:t>. 	</a:t>
            </a:r>
            <a:r>
              <a:rPr lang="ja-JP" altLang="en-US" sz="2133" dirty="0"/>
              <a:t>民族衛生</a:t>
            </a:r>
            <a:r>
              <a:rPr lang="en-US" altLang="ja-JP" sz="2133" dirty="0"/>
              <a:t>, </a:t>
            </a:r>
            <a:r>
              <a:rPr lang="en-US" altLang="ja-JP" sz="2133" i="1" dirty="0"/>
              <a:t>77</a:t>
            </a:r>
            <a:r>
              <a:rPr lang="en-US" altLang="ja-JP" sz="2133" dirty="0"/>
              <a:t>(1), 19–25. </a:t>
            </a:r>
            <a:r>
              <a:rPr lang="en-US" altLang="ja-JP" sz="2133" dirty="0" smtClean="0"/>
              <a:t>	</a:t>
            </a:r>
            <a:r>
              <a:rPr lang="en-US" altLang="ja-JP" sz="2133" dirty="0" smtClean="0">
                <a:hlinkClick r:id="rId5"/>
              </a:rPr>
              <a:t>https</a:t>
            </a:r>
            <a:r>
              <a:rPr lang="en-US" altLang="ja-JP" sz="2133" dirty="0">
                <a:hlinkClick r:id="rId5"/>
              </a:rPr>
              <a:t>://doi.org/10.3861/jshhe.77.19</a:t>
            </a:r>
            <a:r>
              <a:rPr lang="en-US" altLang="ja-JP" sz="2133" dirty="0"/>
              <a:t> </a:t>
            </a:r>
            <a:endParaRPr lang="en-US" sz="2133" dirty="0"/>
          </a:p>
          <a:p>
            <a:pPr marL="914377" indent="-914377"/>
            <a:endParaRPr lang="en-US" dirty="0"/>
          </a:p>
          <a:p>
            <a:endParaRPr lang="en-US" dirty="0"/>
          </a:p>
        </p:txBody>
      </p:sp>
    </p:spTree>
    <p:extLst>
      <p:ext uri="{BB962C8B-B14F-4D97-AF65-F5344CB8AC3E}">
        <p14:creationId xmlns:p14="http://schemas.microsoft.com/office/powerpoint/2010/main" val="3276492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23220"/>
          </a:xfrm>
          <a:prstGeom prst="rect">
            <a:avLst/>
          </a:prstGeom>
          <a:solidFill>
            <a:schemeClr val="tx1">
              <a:lumMod val="95000"/>
            </a:schemeClr>
          </a:solidFill>
        </p:spPr>
        <p:txBody>
          <a:bodyPr wrap="square" lIns="91440" tIns="45720" rIns="91440" bIns="45720">
            <a:spAutoFit/>
          </a:bodyPr>
          <a:lstStyle/>
          <a:p>
            <a:pPr algn="ctr">
              <a:defRPr sz="1862" b="0" i="0" u="none" strike="noStrike" kern="1200" spc="0" baseline="0">
                <a:solidFill>
                  <a:prstClr val="black">
                    <a:lumMod val="65000"/>
                    <a:lumOff val="35000"/>
                  </a:prstClr>
                </a:solidFill>
                <a:latin typeface="+mn-lt"/>
                <a:ea typeface="+mn-ea"/>
                <a:cs typeface="+mn-cs"/>
              </a:defRPr>
            </a:pPr>
            <a:r>
              <a:rPr lang="en-US" altLang="ja-JP" sz="2800" dirty="0" smtClean="0"/>
              <a:t>Acknowledgements</a:t>
            </a:r>
            <a:endParaRPr lang="ja-JP" altLang="en-US" sz="2800" dirty="0"/>
          </a:p>
        </p:txBody>
      </p:sp>
      <p:sp>
        <p:nvSpPr>
          <p:cNvPr id="2" name="TextBox 1"/>
          <p:cNvSpPr txBox="1"/>
          <p:nvPr/>
        </p:nvSpPr>
        <p:spPr>
          <a:xfrm>
            <a:off x="331076" y="1150883"/>
            <a:ext cx="11571890" cy="1569660"/>
          </a:xfrm>
          <a:prstGeom prst="rect">
            <a:avLst/>
          </a:prstGeom>
          <a:noFill/>
        </p:spPr>
        <p:txBody>
          <a:bodyPr wrap="square" rtlCol="0">
            <a:spAutoFit/>
          </a:bodyPr>
          <a:lstStyle/>
          <a:p>
            <a:pPr algn="ctr"/>
            <a:r>
              <a:rPr lang="en-US" altLang="ja-JP" sz="4800" b="1" dirty="0" smtClean="0"/>
              <a:t>Dr. Yoshiko Saito-Abbott</a:t>
            </a:r>
          </a:p>
          <a:p>
            <a:pPr algn="ctr"/>
            <a:r>
              <a:rPr lang="en-US" sz="4800" b="1" dirty="0" smtClean="0"/>
              <a:t>Dr. </a:t>
            </a:r>
            <a:r>
              <a:rPr lang="en-US" sz="4800" b="1" dirty="0" err="1" smtClean="0"/>
              <a:t>Shigeko</a:t>
            </a:r>
            <a:r>
              <a:rPr lang="en-US" sz="4800" b="1" dirty="0" smtClean="0"/>
              <a:t> </a:t>
            </a:r>
            <a:r>
              <a:rPr lang="en-US" sz="4800" b="1" dirty="0" err="1" smtClean="0"/>
              <a:t>Sekine</a:t>
            </a:r>
            <a:endParaRPr lang="en-US" sz="4800" b="1" dirty="0"/>
          </a:p>
        </p:txBody>
      </p:sp>
    </p:spTree>
    <p:extLst>
      <p:ext uri="{BB962C8B-B14F-4D97-AF65-F5344CB8AC3E}">
        <p14:creationId xmlns:p14="http://schemas.microsoft.com/office/powerpoint/2010/main" val="418566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Literature Review</a:t>
            </a:r>
            <a:endParaRPr lang="en-US" dirty="0"/>
          </a:p>
        </p:txBody>
      </p:sp>
    </p:spTree>
    <p:extLst>
      <p:ext uri="{BB962C8B-B14F-4D97-AF65-F5344CB8AC3E}">
        <p14:creationId xmlns:p14="http://schemas.microsoft.com/office/powerpoint/2010/main" val="118873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25268758"/>
              </p:ext>
            </p:extLst>
          </p:nvPr>
        </p:nvGraphicFramePr>
        <p:xfrm>
          <a:off x="629722" y="800219"/>
          <a:ext cx="10651067" cy="5884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750987" y="0"/>
            <a:ext cx="10622291" cy="800219"/>
          </a:xfrm>
          <a:prstGeom prst="rect">
            <a:avLst/>
          </a:prstGeom>
          <a:noFill/>
        </p:spPr>
        <p:txBody>
          <a:bodyPr wrap="square" lIns="121920" tIns="60960" rIns="121920" bIns="60960">
            <a:spAutoFit/>
          </a:bodyPr>
          <a:lstStyle/>
          <a:p>
            <a:pPr algn="ctr"/>
            <a:r>
              <a:rPr lang="en-US" sz="4400" dirty="0">
                <a:ln w="0"/>
                <a:effectLst>
                  <a:outerShdw blurRad="38100" dist="19050" dir="2700000" algn="tl" rotWithShape="0">
                    <a:schemeClr val="dk1">
                      <a:alpha val="40000"/>
                    </a:schemeClr>
                  </a:outerShdw>
                </a:effectLst>
              </a:rPr>
              <a:t>Development of Cell Phones</a:t>
            </a:r>
          </a:p>
        </p:txBody>
      </p:sp>
      <p:sp>
        <p:nvSpPr>
          <p:cNvPr id="5" name="Rectangle 4"/>
          <p:cNvSpPr/>
          <p:nvPr/>
        </p:nvSpPr>
        <p:spPr>
          <a:xfrm>
            <a:off x="9590006" y="6581001"/>
            <a:ext cx="2601994" cy="307777"/>
          </a:xfrm>
          <a:prstGeom prst="rect">
            <a:avLst/>
          </a:prstGeom>
        </p:spPr>
        <p:txBody>
          <a:bodyPr wrap="none">
            <a:spAutoFit/>
          </a:bodyPr>
          <a:lstStyle/>
          <a:p>
            <a:pPr algn="r"/>
            <a:r>
              <a:rPr lang="en-US" sz="1400" dirty="0" smtClean="0"/>
              <a:t>(“Cell </a:t>
            </a:r>
            <a:r>
              <a:rPr lang="en-US" sz="1400" dirty="0"/>
              <a:t>P</a:t>
            </a:r>
            <a:r>
              <a:rPr lang="en-US" sz="1400" dirty="0" smtClean="0"/>
              <a:t>hone Timeline”, </a:t>
            </a:r>
            <a:r>
              <a:rPr lang="en-US" sz="1400" dirty="0" err="1"/>
              <a:t>n.d.</a:t>
            </a:r>
            <a:r>
              <a:rPr lang="en-US" sz="1400" dirty="0"/>
              <a:t>)</a:t>
            </a:r>
          </a:p>
        </p:txBody>
      </p:sp>
    </p:spTree>
    <p:extLst>
      <p:ext uri="{BB962C8B-B14F-4D97-AF65-F5344CB8AC3E}">
        <p14:creationId xmlns:p14="http://schemas.microsoft.com/office/powerpoint/2010/main" val="3648896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1350817" y="561972"/>
          <a:ext cx="890016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flipH="1">
            <a:off x="7003873" y="6354279"/>
            <a:ext cx="3866707" cy="307777"/>
          </a:xfrm>
          <a:prstGeom prst="rect">
            <a:avLst/>
          </a:prstGeom>
        </p:spPr>
        <p:txBody>
          <a:bodyPr wrap="square">
            <a:spAutoFit/>
          </a:bodyPr>
          <a:lstStyle/>
          <a:p>
            <a:pPr algn="r"/>
            <a:r>
              <a:rPr lang="en-US" sz="1400" dirty="0"/>
              <a:t>(Thacker, M. , &amp; Wilson, W., 2015)</a:t>
            </a:r>
          </a:p>
        </p:txBody>
      </p:sp>
      <p:sp>
        <p:nvSpPr>
          <p:cNvPr id="8" name="Shape 73"/>
          <p:cNvSpPr txBox="1"/>
          <p:nvPr/>
        </p:nvSpPr>
        <p:spPr>
          <a:xfrm>
            <a:off x="1008512" y="5438771"/>
            <a:ext cx="10139367" cy="1223285"/>
          </a:xfrm>
          <a:prstGeom prst="rect">
            <a:avLst/>
          </a:prstGeom>
          <a:noFill/>
          <a:ln w="28575">
            <a:solidFill>
              <a:schemeClr val="tx1"/>
            </a:solidFill>
          </a:ln>
        </p:spPr>
        <p:txBody>
          <a:bodyPr lIns="121900" tIns="121900" rIns="121900" bIns="121900" anchor="t" anchorCtr="0">
            <a:noAutofit/>
          </a:bodyPr>
          <a:lstStyle/>
          <a:p>
            <a:pPr algn="ctr"/>
            <a:r>
              <a:rPr lang="en" sz="2400" dirty="0"/>
              <a:t>As time and cell phone development progresses people who own only a land line start owning cell phones. During this same time period land line only ownership is in a constant decrease. </a:t>
            </a:r>
          </a:p>
        </p:txBody>
      </p:sp>
      <p:sp>
        <p:nvSpPr>
          <p:cNvPr id="9" name="Rectangle 8"/>
          <p:cNvSpPr/>
          <p:nvPr/>
        </p:nvSpPr>
        <p:spPr>
          <a:xfrm>
            <a:off x="1350817" y="-67173"/>
            <a:ext cx="9090438" cy="800219"/>
          </a:xfrm>
          <a:prstGeom prst="rect">
            <a:avLst/>
          </a:prstGeom>
          <a:noFill/>
        </p:spPr>
        <p:txBody>
          <a:bodyPr wrap="none" lIns="121920" tIns="60960" rIns="121920" bIns="60960">
            <a:spAutoFit/>
          </a:bodyPr>
          <a:lstStyle/>
          <a:p>
            <a:pPr algn="ctr"/>
            <a:r>
              <a:rPr lang="en-US" sz="4400" dirty="0">
                <a:ln w="0"/>
                <a:effectLst>
                  <a:outerShdw blurRad="38100" dist="19050" dir="2700000" algn="tl" rotWithShape="0">
                    <a:schemeClr val="dk1">
                      <a:alpha val="40000"/>
                    </a:schemeClr>
                  </a:outerShdw>
                </a:effectLst>
              </a:rPr>
              <a:t>Percentage of Phone Ownership in USA</a:t>
            </a:r>
          </a:p>
        </p:txBody>
      </p:sp>
      <p:sp>
        <p:nvSpPr>
          <p:cNvPr id="11" name="TextBox 10"/>
          <p:cNvSpPr txBox="1"/>
          <p:nvPr/>
        </p:nvSpPr>
        <p:spPr>
          <a:xfrm>
            <a:off x="10103758" y="3302139"/>
            <a:ext cx="1787071" cy="461665"/>
          </a:xfrm>
          <a:prstGeom prst="rect">
            <a:avLst/>
          </a:prstGeom>
          <a:noFill/>
        </p:spPr>
        <p:txBody>
          <a:bodyPr wrap="square" rtlCol="0">
            <a:spAutoFit/>
          </a:bodyPr>
          <a:lstStyle/>
          <a:p>
            <a:r>
              <a:rPr lang="en-US" sz="2400" dirty="0"/>
              <a:t>Cell Only</a:t>
            </a:r>
          </a:p>
        </p:txBody>
      </p:sp>
      <p:sp>
        <p:nvSpPr>
          <p:cNvPr id="12" name="TextBox 11"/>
          <p:cNvSpPr txBox="1"/>
          <p:nvPr/>
        </p:nvSpPr>
        <p:spPr>
          <a:xfrm>
            <a:off x="10103759" y="4133289"/>
            <a:ext cx="1787071" cy="461665"/>
          </a:xfrm>
          <a:prstGeom prst="rect">
            <a:avLst/>
          </a:prstGeom>
          <a:noFill/>
        </p:spPr>
        <p:txBody>
          <a:bodyPr wrap="square" rtlCol="0">
            <a:spAutoFit/>
          </a:bodyPr>
          <a:lstStyle/>
          <a:p>
            <a:r>
              <a:rPr lang="en-US" sz="2400" dirty="0"/>
              <a:t>Land Only</a:t>
            </a:r>
          </a:p>
        </p:txBody>
      </p:sp>
      <p:sp>
        <p:nvSpPr>
          <p:cNvPr id="10" name="TextBox 9"/>
          <p:cNvSpPr txBox="1"/>
          <p:nvPr/>
        </p:nvSpPr>
        <p:spPr>
          <a:xfrm>
            <a:off x="10103759" y="2769539"/>
            <a:ext cx="2088241" cy="461665"/>
          </a:xfrm>
          <a:prstGeom prst="rect">
            <a:avLst/>
          </a:prstGeom>
          <a:noFill/>
        </p:spPr>
        <p:txBody>
          <a:bodyPr wrap="square" rtlCol="0">
            <a:spAutoFit/>
          </a:bodyPr>
          <a:lstStyle/>
          <a:p>
            <a:r>
              <a:rPr lang="en-US" sz="2400" dirty="0"/>
              <a:t>Cell &amp; Land</a:t>
            </a:r>
          </a:p>
        </p:txBody>
      </p:sp>
    </p:spTree>
    <p:extLst>
      <p:ext uri="{BB962C8B-B14F-4D97-AF65-F5344CB8AC3E}">
        <p14:creationId xmlns:p14="http://schemas.microsoft.com/office/powerpoint/2010/main" val="3416478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extLst/>
          </p:nvPr>
        </p:nvGraphicFramePr>
        <p:xfrm>
          <a:off x="1350817" y="561972"/>
          <a:ext cx="890016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flipH="1">
            <a:off x="7170103" y="6307116"/>
            <a:ext cx="3269578" cy="307777"/>
          </a:xfrm>
          <a:prstGeom prst="rect">
            <a:avLst/>
          </a:prstGeom>
        </p:spPr>
        <p:txBody>
          <a:bodyPr wrap="square">
            <a:spAutoFit/>
          </a:bodyPr>
          <a:lstStyle/>
          <a:p>
            <a:pPr algn="r"/>
            <a:r>
              <a:rPr lang="en-US" sz="1400" dirty="0"/>
              <a:t>(Thacker, M. , &amp; Wilson, W., 2015)</a:t>
            </a:r>
          </a:p>
        </p:txBody>
      </p:sp>
      <p:sp>
        <p:nvSpPr>
          <p:cNvPr id="8" name="Shape 73"/>
          <p:cNvSpPr txBox="1"/>
          <p:nvPr/>
        </p:nvSpPr>
        <p:spPr>
          <a:xfrm>
            <a:off x="1766294" y="5507693"/>
            <a:ext cx="8673387" cy="1107200"/>
          </a:xfrm>
          <a:prstGeom prst="rect">
            <a:avLst/>
          </a:prstGeom>
          <a:noFill/>
          <a:ln w="28575">
            <a:solidFill>
              <a:schemeClr val="tx1"/>
            </a:solidFill>
          </a:ln>
        </p:spPr>
        <p:txBody>
          <a:bodyPr lIns="121900" tIns="121900" rIns="121900" bIns="121900" anchor="t" anchorCtr="0">
            <a:noAutofit/>
          </a:bodyPr>
          <a:lstStyle/>
          <a:p>
            <a:pPr algn="ctr"/>
            <a:r>
              <a:rPr lang="en-US" sz="2400" dirty="0"/>
              <a:t>As new functions are added to cell </a:t>
            </a:r>
            <a:r>
              <a:rPr lang="en-US" sz="2400" dirty="0" smtClean="0"/>
              <a:t>phones,</a:t>
            </a:r>
          </a:p>
          <a:p>
            <a:pPr algn="ctr"/>
            <a:r>
              <a:rPr lang="en-US" sz="2400" dirty="0" smtClean="0"/>
              <a:t> </a:t>
            </a:r>
            <a:r>
              <a:rPr lang="en-US" sz="2400" dirty="0"/>
              <a:t>people are gradually turning to only owning a cell phone. </a:t>
            </a:r>
          </a:p>
        </p:txBody>
      </p:sp>
      <p:sp>
        <p:nvSpPr>
          <p:cNvPr id="9" name="Rectangle 8"/>
          <p:cNvSpPr/>
          <p:nvPr/>
        </p:nvSpPr>
        <p:spPr>
          <a:xfrm>
            <a:off x="2814747" y="-81237"/>
            <a:ext cx="6576480" cy="800219"/>
          </a:xfrm>
          <a:prstGeom prst="rect">
            <a:avLst/>
          </a:prstGeom>
          <a:noFill/>
        </p:spPr>
        <p:txBody>
          <a:bodyPr wrap="none" lIns="121920" tIns="60960" rIns="121920" bIns="60960">
            <a:spAutoFit/>
          </a:bodyPr>
          <a:lstStyle/>
          <a:p>
            <a:pPr algn="ctr"/>
            <a:r>
              <a:rPr lang="en-US" sz="4400" dirty="0">
                <a:ln w="0"/>
                <a:effectLst>
                  <a:outerShdw blurRad="38100" dist="19050" dir="2700000" algn="tl" rotWithShape="0">
                    <a:schemeClr val="dk1">
                      <a:alpha val="40000"/>
                    </a:schemeClr>
                  </a:outerShdw>
                </a:effectLst>
              </a:rPr>
              <a:t>Ownership and Functionality</a:t>
            </a:r>
          </a:p>
        </p:txBody>
      </p:sp>
      <p:sp>
        <p:nvSpPr>
          <p:cNvPr id="11" name="TextBox 10"/>
          <p:cNvSpPr txBox="1"/>
          <p:nvPr/>
        </p:nvSpPr>
        <p:spPr>
          <a:xfrm>
            <a:off x="9889493" y="3279126"/>
            <a:ext cx="1787071" cy="461665"/>
          </a:xfrm>
          <a:prstGeom prst="rect">
            <a:avLst/>
          </a:prstGeom>
          <a:noFill/>
        </p:spPr>
        <p:txBody>
          <a:bodyPr wrap="square" rtlCol="0">
            <a:spAutoFit/>
          </a:bodyPr>
          <a:lstStyle/>
          <a:p>
            <a:r>
              <a:rPr lang="en-US" sz="2400" dirty="0"/>
              <a:t>Cell Only</a:t>
            </a:r>
          </a:p>
        </p:txBody>
      </p:sp>
      <p:sp>
        <p:nvSpPr>
          <p:cNvPr id="12" name="TextBox 11"/>
          <p:cNvSpPr txBox="1"/>
          <p:nvPr/>
        </p:nvSpPr>
        <p:spPr>
          <a:xfrm>
            <a:off x="9839931" y="3731810"/>
            <a:ext cx="1787071" cy="461665"/>
          </a:xfrm>
          <a:prstGeom prst="rect">
            <a:avLst/>
          </a:prstGeom>
          <a:noFill/>
        </p:spPr>
        <p:txBody>
          <a:bodyPr wrap="square" rtlCol="0">
            <a:spAutoFit/>
          </a:bodyPr>
          <a:lstStyle/>
          <a:p>
            <a:r>
              <a:rPr lang="en-US" sz="2400" dirty="0"/>
              <a:t>Land Only</a:t>
            </a:r>
          </a:p>
        </p:txBody>
      </p:sp>
      <p:sp>
        <p:nvSpPr>
          <p:cNvPr id="10" name="TextBox 9"/>
          <p:cNvSpPr txBox="1"/>
          <p:nvPr/>
        </p:nvSpPr>
        <p:spPr>
          <a:xfrm>
            <a:off x="9889493" y="2795187"/>
            <a:ext cx="2060725" cy="461665"/>
          </a:xfrm>
          <a:prstGeom prst="rect">
            <a:avLst/>
          </a:prstGeom>
          <a:noFill/>
        </p:spPr>
        <p:txBody>
          <a:bodyPr wrap="square" rtlCol="0">
            <a:spAutoFit/>
          </a:bodyPr>
          <a:lstStyle/>
          <a:p>
            <a:r>
              <a:rPr lang="en-US" sz="2400" dirty="0"/>
              <a:t>Cell &amp; Land</a:t>
            </a:r>
          </a:p>
        </p:txBody>
      </p:sp>
      <p:sp>
        <p:nvSpPr>
          <p:cNvPr id="13" name="Oval 12"/>
          <p:cNvSpPr/>
          <p:nvPr/>
        </p:nvSpPr>
        <p:spPr>
          <a:xfrm>
            <a:off x="5070370" y="4870424"/>
            <a:ext cx="198244" cy="2081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5070370" y="3386928"/>
            <a:ext cx="198244" cy="2081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5062141" y="2267491"/>
            <a:ext cx="198244" cy="2081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5524601" y="4766346"/>
            <a:ext cx="198244" cy="20815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5523841" y="2811270"/>
            <a:ext cx="198244" cy="20815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Oval 17"/>
          <p:cNvSpPr/>
          <p:nvPr/>
        </p:nvSpPr>
        <p:spPr>
          <a:xfrm>
            <a:off x="7578950" y="4296689"/>
            <a:ext cx="198244" cy="2081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7578950" y="3463759"/>
            <a:ext cx="198244" cy="2081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7578950" y="2723593"/>
            <a:ext cx="198244" cy="2081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2437490" y="1907778"/>
            <a:ext cx="2658563" cy="461665"/>
          </a:xfrm>
          <a:prstGeom prst="rect">
            <a:avLst/>
          </a:prstGeom>
          <a:noFill/>
        </p:spPr>
        <p:txBody>
          <a:bodyPr wrap="square" rtlCol="0">
            <a:spAutoFit/>
          </a:bodyPr>
          <a:lstStyle/>
          <a:p>
            <a:r>
              <a:rPr lang="en-US" sz="2400" dirty="0">
                <a:ln>
                  <a:solidFill>
                    <a:schemeClr val="tx1"/>
                  </a:solidFill>
                </a:ln>
                <a:solidFill>
                  <a:srgbClr val="FF0000"/>
                </a:solidFill>
              </a:rPr>
              <a:t>3</a:t>
            </a:r>
            <a:r>
              <a:rPr lang="en-US" sz="2400" baseline="30000" dirty="0">
                <a:ln>
                  <a:solidFill>
                    <a:schemeClr val="tx1"/>
                  </a:solidFill>
                </a:ln>
                <a:solidFill>
                  <a:srgbClr val="FF0000"/>
                </a:solidFill>
              </a:rPr>
              <a:t>rd</a:t>
            </a:r>
            <a:r>
              <a:rPr lang="en-US" sz="2400" dirty="0">
                <a:ln>
                  <a:solidFill>
                    <a:schemeClr val="tx1"/>
                  </a:solidFill>
                </a:ln>
                <a:solidFill>
                  <a:srgbClr val="FF0000"/>
                </a:solidFill>
              </a:rPr>
              <a:t> Generation Cells</a:t>
            </a:r>
          </a:p>
        </p:txBody>
      </p:sp>
      <p:sp>
        <p:nvSpPr>
          <p:cNvPr id="22" name="TextBox 21"/>
          <p:cNvSpPr txBox="1"/>
          <p:nvPr/>
        </p:nvSpPr>
        <p:spPr>
          <a:xfrm>
            <a:off x="5570461" y="2104748"/>
            <a:ext cx="2314575" cy="461665"/>
          </a:xfrm>
          <a:prstGeom prst="rect">
            <a:avLst/>
          </a:prstGeom>
          <a:noFill/>
        </p:spPr>
        <p:txBody>
          <a:bodyPr wrap="square" rtlCol="0">
            <a:spAutoFit/>
          </a:bodyPr>
          <a:lstStyle/>
          <a:p>
            <a:r>
              <a:rPr lang="en-US" sz="2400" dirty="0">
                <a:ln>
                  <a:solidFill>
                    <a:schemeClr val="tx1"/>
                  </a:solidFill>
                </a:ln>
                <a:solidFill>
                  <a:srgbClr val="0070C0"/>
                </a:solidFill>
              </a:rPr>
              <a:t>1</a:t>
            </a:r>
            <a:r>
              <a:rPr lang="en-US" sz="2400" baseline="30000" dirty="0">
                <a:ln>
                  <a:solidFill>
                    <a:schemeClr val="tx1"/>
                  </a:solidFill>
                </a:ln>
                <a:solidFill>
                  <a:srgbClr val="0070C0"/>
                </a:solidFill>
              </a:rPr>
              <a:t>st</a:t>
            </a:r>
            <a:r>
              <a:rPr lang="en-US" sz="2400" dirty="0">
                <a:ln>
                  <a:solidFill>
                    <a:schemeClr val="tx1"/>
                  </a:solidFill>
                </a:ln>
                <a:solidFill>
                  <a:srgbClr val="0070C0"/>
                </a:solidFill>
              </a:rPr>
              <a:t> Smartphone</a:t>
            </a:r>
          </a:p>
        </p:txBody>
      </p:sp>
      <p:sp>
        <p:nvSpPr>
          <p:cNvPr id="23" name="TextBox 22"/>
          <p:cNvSpPr txBox="1"/>
          <p:nvPr/>
        </p:nvSpPr>
        <p:spPr>
          <a:xfrm>
            <a:off x="7709629" y="2331585"/>
            <a:ext cx="2314575" cy="461665"/>
          </a:xfrm>
          <a:prstGeom prst="rect">
            <a:avLst/>
          </a:prstGeom>
          <a:noFill/>
        </p:spPr>
        <p:txBody>
          <a:bodyPr wrap="square" rtlCol="0">
            <a:spAutoFit/>
          </a:bodyPr>
          <a:lstStyle/>
          <a:p>
            <a:r>
              <a:rPr lang="en-US" sz="2400" dirty="0">
                <a:ln>
                  <a:solidFill>
                    <a:schemeClr val="tx1"/>
                  </a:solidFill>
                </a:ln>
                <a:solidFill>
                  <a:srgbClr val="00B050"/>
                </a:solidFill>
              </a:rPr>
              <a:t>1</a:t>
            </a:r>
            <a:r>
              <a:rPr lang="en-US" sz="2400" baseline="30000" dirty="0">
                <a:ln>
                  <a:solidFill>
                    <a:schemeClr val="tx1"/>
                  </a:solidFill>
                </a:ln>
                <a:solidFill>
                  <a:srgbClr val="00B050"/>
                </a:solidFill>
              </a:rPr>
              <a:t>st</a:t>
            </a:r>
            <a:r>
              <a:rPr lang="en-US" sz="2400" dirty="0">
                <a:ln>
                  <a:solidFill>
                    <a:schemeClr val="tx1"/>
                  </a:solidFill>
                </a:ln>
                <a:solidFill>
                  <a:srgbClr val="00B050"/>
                </a:solidFill>
              </a:rPr>
              <a:t> iPhone</a:t>
            </a:r>
          </a:p>
        </p:txBody>
      </p:sp>
    </p:spTree>
    <p:extLst>
      <p:ext uri="{BB962C8B-B14F-4D97-AF65-F5344CB8AC3E}">
        <p14:creationId xmlns:p14="http://schemas.microsoft.com/office/powerpoint/2010/main" val="3538670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ext uri="{D42A27DB-BD31-4B8C-83A1-F6EECF244321}">
                <p14:modId xmlns:p14="http://schemas.microsoft.com/office/powerpoint/2010/main" val="837826577"/>
              </p:ext>
            </p:extLst>
          </p:nvPr>
        </p:nvGraphicFramePr>
        <p:xfrm>
          <a:off x="0" y="719667"/>
          <a:ext cx="12192000" cy="5399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573657" y="185394"/>
            <a:ext cx="9078576" cy="800219"/>
          </a:xfrm>
          <a:prstGeom prst="rect">
            <a:avLst/>
          </a:prstGeom>
          <a:noFill/>
        </p:spPr>
        <p:txBody>
          <a:bodyPr wrap="none" lIns="121920" tIns="60960" rIns="121920" bIns="60960">
            <a:spAutoFit/>
          </a:bodyPr>
          <a:lstStyle/>
          <a:p>
            <a:pPr algn="ctr"/>
            <a:r>
              <a:rPr lang="en-US" sz="4400" dirty="0">
                <a:ln w="0"/>
                <a:effectLst>
                  <a:outerShdw blurRad="38100" dist="19050" dir="2700000" algn="tl" rotWithShape="0">
                    <a:schemeClr val="dk1">
                      <a:alpha val="40000"/>
                    </a:schemeClr>
                  </a:outerShdw>
                </a:effectLst>
              </a:rPr>
              <a:t>Change In Cell Phone Usage Over Time</a:t>
            </a:r>
          </a:p>
        </p:txBody>
      </p:sp>
      <p:sp>
        <p:nvSpPr>
          <p:cNvPr id="3" name="Rectangle 2"/>
          <p:cNvSpPr/>
          <p:nvPr/>
        </p:nvSpPr>
        <p:spPr>
          <a:xfrm>
            <a:off x="2923588" y="5811559"/>
            <a:ext cx="3278462" cy="307777"/>
          </a:xfrm>
          <a:prstGeom prst="rect">
            <a:avLst/>
          </a:prstGeom>
        </p:spPr>
        <p:txBody>
          <a:bodyPr wrap="none">
            <a:spAutoFit/>
          </a:bodyPr>
          <a:lstStyle/>
          <a:p>
            <a:r>
              <a:rPr lang="fi-FI" sz="1400" dirty="0">
                <a:solidFill>
                  <a:srgbClr val="FFFFFF"/>
                </a:solidFill>
              </a:rPr>
              <a:t>(Khezhie, P., &amp; Srivastava, A., 2016)</a:t>
            </a:r>
          </a:p>
        </p:txBody>
      </p:sp>
      <p:sp>
        <p:nvSpPr>
          <p:cNvPr id="5" name="Rectangle 4"/>
          <p:cNvSpPr/>
          <p:nvPr/>
        </p:nvSpPr>
        <p:spPr>
          <a:xfrm>
            <a:off x="7889688" y="2554603"/>
            <a:ext cx="3910045" cy="307777"/>
          </a:xfrm>
          <a:prstGeom prst="rect">
            <a:avLst/>
          </a:prstGeom>
        </p:spPr>
        <p:txBody>
          <a:bodyPr wrap="none">
            <a:spAutoFit/>
          </a:bodyPr>
          <a:lstStyle/>
          <a:p>
            <a:r>
              <a:rPr lang="en-US" sz="1400" dirty="0"/>
              <a:t>(Roberts, J. , Yaya, L. , &amp; </a:t>
            </a:r>
            <a:r>
              <a:rPr lang="en-US" sz="1400" dirty="0" err="1"/>
              <a:t>Manolis</a:t>
            </a:r>
            <a:r>
              <a:rPr lang="en-US" sz="1400" dirty="0"/>
              <a:t>, C., 2014)</a:t>
            </a:r>
          </a:p>
        </p:txBody>
      </p:sp>
    </p:spTree>
    <p:extLst>
      <p:ext uri="{BB962C8B-B14F-4D97-AF65-F5344CB8AC3E}">
        <p14:creationId xmlns:p14="http://schemas.microsoft.com/office/powerpoint/2010/main" val="5807651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3">
      <a:dk1>
        <a:sysClr val="windowText" lastClr="000000"/>
      </a:dk1>
      <a:lt1>
        <a:sysClr val="window" lastClr="FFFFFF"/>
      </a:lt1>
      <a:dk2>
        <a:srgbClr val="252C36"/>
      </a:dk2>
      <a:lt2>
        <a:srgbClr val="7C96A3"/>
      </a:lt2>
      <a:accent1>
        <a:srgbClr val="92D050"/>
      </a:accent1>
      <a:accent2>
        <a:srgbClr val="00B0F0"/>
      </a:accent2>
      <a:accent3>
        <a:srgbClr val="7030A0"/>
      </a:accent3>
      <a:accent4>
        <a:srgbClr val="FF0000"/>
      </a:accent4>
      <a:accent5>
        <a:srgbClr val="E78045"/>
      </a:accent5>
      <a:accent6>
        <a:srgbClr val="B52A54"/>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7737</TotalTime>
  <Words>7068</Words>
  <Application>Microsoft Office PowerPoint</Application>
  <PresentationFormat>Widescreen</PresentationFormat>
  <Paragraphs>414</Paragraphs>
  <Slides>46</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宋体</vt:lpstr>
      <vt:lpstr>Arial</vt:lpstr>
      <vt:lpstr>Calibri</vt:lpstr>
      <vt:lpstr>Trebuchet MS</vt:lpstr>
      <vt:lpstr>Tw Cen MT</vt:lpstr>
      <vt:lpstr>Circuit</vt:lpstr>
      <vt:lpstr>Cell Phone addictions of Japanese and American University Students</vt:lpstr>
      <vt:lpstr>Outline</vt:lpstr>
      <vt:lpstr>Significance of the Study</vt:lpstr>
      <vt:lpstr>Research Questions</vt:lpstr>
      <vt:lpstr>Literature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 (English)</vt:lpstr>
      <vt:lpstr>Bibliography (English)</vt:lpstr>
      <vt:lpstr>Bibliography (Japanese)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Phone addictions of Japanese and American University Students</dc:title>
  <dc:creator>John Holaday</dc:creator>
  <cp:lastModifiedBy>Custom Default</cp:lastModifiedBy>
  <cp:revision>108</cp:revision>
  <dcterms:created xsi:type="dcterms:W3CDTF">2017-04-21T00:13:32Z</dcterms:created>
  <dcterms:modified xsi:type="dcterms:W3CDTF">2017-05-15T16:35:26Z</dcterms:modified>
</cp:coreProperties>
</file>